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12" r:id="rId1"/>
    <p:sldMasterId id="2147483716" r:id="rId2"/>
  </p:sldMasterIdLst>
  <p:handoutMasterIdLst>
    <p:handoutMasterId r:id="rId15"/>
  </p:handoutMasterIdLst>
  <p:sldIdLst>
    <p:sldId id="263" r:id="rId3"/>
    <p:sldId id="265" r:id="rId4"/>
    <p:sldId id="267" r:id="rId5"/>
    <p:sldId id="256" r:id="rId6"/>
    <p:sldId id="257" r:id="rId7"/>
    <p:sldId id="258" r:id="rId8"/>
    <p:sldId id="259" r:id="rId9"/>
    <p:sldId id="260" r:id="rId10"/>
    <p:sldId id="268" r:id="rId11"/>
    <p:sldId id="269" r:id="rId12"/>
    <p:sldId id="270" r:id="rId13"/>
    <p:sldId id="262" r:id="rId14"/>
  </p:sldIdLst>
  <p:sldSz cx="9144000" cy="6858000" type="screen4x3"/>
  <p:notesSz cx="6858000" cy="9144000"/>
  <p:defaultTextStyle>
    <a:defPPr>
      <a:defRPr lang="en-US"/>
    </a:defPPr>
    <a:lvl1pPr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ctr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 varScale="1">
        <p:scale>
          <a:sx n="59" d="100"/>
          <a:sy n="59" d="100"/>
        </p:scale>
        <p:origin x="-1170" y="-84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handoutMaster" Target="handoutMasters/handoutMaster1.xml"/><Relationship Id="rId10" Type="http://schemas.openxmlformats.org/officeDocument/2006/relationships/slide" Target="slides/slide8.xml"/><Relationship Id="rId19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bg-BG"/>
          </a:p>
        </p:txBody>
      </p:sp>
      <p:sp>
        <p:nvSpPr>
          <p:cNvPr id="112643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endParaRPr lang="en-US" altLang="bg-BG"/>
          </a:p>
        </p:txBody>
      </p:sp>
      <p:sp>
        <p:nvSpPr>
          <p:cNvPr id="112644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bg-BG"/>
          </a:p>
        </p:txBody>
      </p:sp>
      <p:sp>
        <p:nvSpPr>
          <p:cNvPr id="112645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9CF6111-1C67-4EA3-9E42-5EBA17E8701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857024564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PhAnim="0" type="title" preserve="1">
  <p:cSld name="Title Slide">
    <p:bg bwMode="auto"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830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>
              <a:defRPr/>
            </a:lvl1pPr>
          </a:lstStyle>
          <a:p>
            <a:pPr lvl="0"/>
            <a:r>
              <a:rPr lang="en-US" altLang="bg-BG" noProof="0" smtClean="0"/>
              <a:t>Click to edit Master title style</a:t>
            </a:r>
          </a:p>
        </p:txBody>
      </p:sp>
      <p:sp>
        <p:nvSpPr>
          <p:cNvPr id="9830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indent="0">
              <a:buFontTx/>
              <a:buNone/>
              <a:defRPr/>
            </a:lvl1pPr>
          </a:lstStyle>
          <a:p>
            <a:pPr lvl="0"/>
            <a:r>
              <a:rPr lang="en-US" altLang="bg-BG" noProof="0" smtClean="0"/>
              <a:t>Click to edit Master subtitle style</a:t>
            </a:r>
          </a:p>
        </p:txBody>
      </p:sp>
      <p:sp>
        <p:nvSpPr>
          <p:cNvPr id="98308" name="Rectangle 4"/>
          <p:cNvSpPr>
            <a:spLocks noGrp="1" noChangeArrowheads="1"/>
          </p:cNvSpPr>
          <p:nvPr>
            <p:ph type="dt" sz="half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8309" name="Rectangle 5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8310" name="Rectangle 6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3BF9A347-007F-418A-91A8-ED97516DEE40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830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830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30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8306" grpId="0"/>
      <p:bldP spid="98307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8307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8307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1670371-5563-423C-98B9-99F11F63B6D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06709253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934200" y="274638"/>
            <a:ext cx="1827213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447800" y="274638"/>
            <a:ext cx="53340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DF119FE-F5BA-46BA-BC63-FCF45827744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354432223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showMasterPhAnim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6498" name="Group 2"/>
          <p:cNvGrpSpPr>
            <a:grpSpLocks/>
          </p:cNvGrpSpPr>
          <p:nvPr/>
        </p:nvGrpSpPr>
        <p:grpSpPr bwMode="auto">
          <a:xfrm>
            <a:off x="0" y="0"/>
            <a:ext cx="9148763" cy="6851650"/>
            <a:chOff x="1" y="0"/>
            <a:chExt cx="5763" cy="4316"/>
          </a:xfrm>
        </p:grpSpPr>
        <p:sp>
          <p:nvSpPr>
            <p:cNvPr id="106499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00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01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6502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6503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4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5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6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7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8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09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0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1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2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3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4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15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06516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17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18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19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0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1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2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3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4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5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26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6527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6528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29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30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31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6532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06533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6534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06535" name="Rectangle 39"/>
          <p:cNvSpPr>
            <a:spLocks noGrp="1" noChangeArrowheads="1"/>
          </p:cNvSpPr>
          <p:nvPr>
            <p:ph type="ctrTitle" sz="quarter"/>
          </p:nvPr>
        </p:nvSpPr>
        <p:spPr>
          <a:xfrm>
            <a:off x="685800" y="1692275"/>
            <a:ext cx="7772400" cy="1736725"/>
          </a:xfrm>
        </p:spPr>
        <p:txBody>
          <a:bodyPr anchor="b"/>
          <a:lstStyle>
            <a:lvl1pPr>
              <a:defRPr sz="5400"/>
            </a:lvl1pPr>
          </a:lstStyle>
          <a:p>
            <a:pPr lvl="0"/>
            <a:r>
              <a:rPr lang="en-US" altLang="bg-BG" noProof="0" smtClean="0"/>
              <a:t>Click to edit Master title style</a:t>
            </a:r>
          </a:p>
        </p:txBody>
      </p:sp>
      <p:sp>
        <p:nvSpPr>
          <p:cNvPr id="106536" name="Rectangle 40"/>
          <p:cNvSpPr>
            <a:spLocks noGrp="1" noChangeArrowheads="1"/>
          </p:cNvSpPr>
          <p:nvPr>
            <p:ph type="subTitle" sz="quarter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Font typeface="Wingdings" pitchFamily="2" charset="2"/>
              <a:buNone/>
              <a:defRPr/>
            </a:lvl1pPr>
          </a:lstStyle>
          <a:p>
            <a:pPr lvl="0"/>
            <a:r>
              <a:rPr lang="en-US" altLang="bg-BG" noProof="0" smtClean="0"/>
              <a:t>Click to edit Master subtitle style</a:t>
            </a:r>
          </a:p>
        </p:txBody>
      </p:sp>
      <p:sp>
        <p:nvSpPr>
          <p:cNvPr id="106537" name="Rectangle 41"/>
          <p:cNvSpPr>
            <a:spLocks noGrp="1" noChangeArrowheads="1"/>
          </p:cNvSpPr>
          <p:nvPr>
            <p:ph type="dt" sz="quarter" idx="2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106538" name="Rectangle 42"/>
          <p:cNvSpPr>
            <a:spLocks noGrp="1" noChangeArrowheads="1"/>
          </p:cNvSpPr>
          <p:nvPr>
            <p:ph type="ftr" sz="quarter" idx="3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106539" name="Rectangle 43"/>
          <p:cNvSpPr>
            <a:spLocks noGrp="1" noChangeArrowheads="1"/>
          </p:cNvSpPr>
          <p:nvPr>
            <p:ph type="sldNum" sz="quarter" idx="4"/>
          </p:nvPr>
        </p:nvSpPr>
        <p:spPr/>
        <p:txBody>
          <a:bodyPr/>
          <a:lstStyle>
            <a:lvl1pPr>
              <a:defRPr/>
            </a:lvl1pPr>
          </a:lstStyle>
          <a:p>
            <a:fld id="{62E0F75C-240F-4A03-96B7-626851CFE7B9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653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65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653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6535" grpId="0"/>
      <p:bldP spid="106536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6536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6536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F1F8F36F-2199-4CDC-8CB6-232774F2C17E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293713469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8EDCD60-742B-488F-8FEC-6D782E0AFA9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859761655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30725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9B1A23A-83AC-4F13-841E-C1BCACA260F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72197367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C0F94096-AC82-46B8-8E54-E6BF4E8D326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272528869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A9E929D-F403-4A5A-BD35-297F822E2F2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186328815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ABA5D38-3182-43CB-B053-B307E4CDD4F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722889698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8EA9A8B-A041-4AF9-902F-95BF7126B2C1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65767650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D74428-0CF9-4D22-8732-C7C18C6129A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936866384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3442CBE-47E3-4A43-A3C9-C7D288C7BE3B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7380936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515DA6A-1392-4DFB-919E-DDD3D986BC76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217738080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7813"/>
            <a:ext cx="2057400" cy="5853112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7813"/>
            <a:ext cx="6019800" cy="5853112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127259B5-DAD7-4B20-A3D7-707722951649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846753952"/>
      </p:ext>
    </p:extLst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Content Placeholder 1"/>
          <p:cNvSpPr>
            <a:spLocks noGrp="1"/>
          </p:cNvSpPr>
          <p:nvPr>
            <p:ph/>
          </p:nvPr>
        </p:nvSpPr>
        <p:spPr>
          <a:xfrm>
            <a:off x="457200" y="277813"/>
            <a:ext cx="8229600" cy="5853112"/>
          </a:xfr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CCEFCAB7-6ED2-4532-AD58-839A4379F9A5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607595520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 preserve="1">
  <p:cSld name="Title and Tab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7813"/>
            <a:ext cx="8229600" cy="11398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able Placeholder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30725"/>
          </a:xfrm>
        </p:spPr>
        <p:txBody>
          <a:bodyPr/>
          <a:lstStyle/>
          <a:p>
            <a:endParaRPr lang="bg-B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57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553200" y="6243638"/>
            <a:ext cx="2133600" cy="457200"/>
          </a:xfrm>
        </p:spPr>
        <p:txBody>
          <a:bodyPr/>
          <a:lstStyle>
            <a:lvl1pPr>
              <a:defRPr/>
            </a:lvl1pPr>
          </a:lstStyle>
          <a:p>
            <a:fld id="{D034DD1F-01F5-4013-894B-54493A894163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9737775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050C0E-FC78-4240-B9DC-393C6E53CFD8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1843158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1E721F2-7CE6-4883-9448-F31C5576F0D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44435802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08CC58B-05D2-4B7B-8609-575D845E8066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1463945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CBB6F4-F15E-4AD5-B338-E6F8A60226D7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184747971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CB837A-123F-4441-AAA9-AD2C1BD0D730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3998679998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7D74946-8638-4EA1-96B5-A20042225488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99988009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bg-B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bg-B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bg-B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6D43F2C-79ED-4FE8-9B09-00A1A93D11AD}" type="slidenum">
              <a:rPr lang="en-US" altLang="bg-BG"/>
              <a:pPr/>
              <a:t>‹#›</a:t>
            </a:fld>
            <a:endParaRPr lang="en-US" altLang="bg-BG"/>
          </a:p>
        </p:txBody>
      </p:sp>
    </p:spTree>
    <p:extLst>
      <p:ext uri="{BB962C8B-B14F-4D97-AF65-F5344CB8AC3E}">
        <p14:creationId xmlns:p14="http://schemas.microsoft.com/office/powerpoint/2010/main" val="257332707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pn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7282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9728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  <p:sp>
        <p:nvSpPr>
          <p:cNvPr id="97284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200"/>
            </a:lvl1pPr>
          </a:lstStyle>
          <a:p>
            <a:endParaRPr lang="en-US" altLang="bg-BG"/>
          </a:p>
        </p:txBody>
      </p:sp>
      <p:sp>
        <p:nvSpPr>
          <p:cNvPr id="97285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/>
            </a:lvl1pPr>
          </a:lstStyle>
          <a:p>
            <a:endParaRPr lang="en-US" altLang="bg-BG"/>
          </a:p>
        </p:txBody>
      </p:sp>
      <p:sp>
        <p:nvSpPr>
          <p:cNvPr id="97286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B5351FA-4210-4669-A830-1559A1B2F5AB}" type="slidenum">
              <a:rPr lang="en-US" altLang="bg-BG"/>
              <a:pPr/>
              <a:t>‹#›</a:t>
            </a:fld>
            <a:endParaRPr lang="en-US" altLang="bg-B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713" r:id="rId1"/>
    <p:sldLayoutId id="2147483718" r:id="rId2"/>
    <p:sldLayoutId id="2147483719" r:id="rId3"/>
    <p:sldLayoutId id="2147483720" r:id="rId4"/>
    <p:sldLayoutId id="2147483721" r:id="rId5"/>
    <p:sldLayoutId id="2147483722" r:id="rId6"/>
    <p:sldLayoutId id="2147483723" r:id="rId7"/>
    <p:sldLayoutId id="2147483724" r:id="rId8"/>
    <p:sldLayoutId id="2147483725" r:id="rId9"/>
    <p:sldLayoutId id="2147483726" r:id="rId10"/>
    <p:sldLayoutId id="2147483727" r:id="rId11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9728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972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8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7282" grpId="0"/>
      <p:bldP spid="97283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97283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+mj-lt"/>
          <a:ea typeface="+mj-ea"/>
          <a:cs typeface="+mj-cs"/>
        </a:defRPr>
      </a:lvl1pPr>
      <a:lvl2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2pPr>
      <a:lvl3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3pPr>
      <a:lvl4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4pPr>
      <a:lvl5pPr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3600">
          <a:solidFill>
            <a:schemeClr val="tx2"/>
          </a:solidFill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400">
          <a:solidFill>
            <a:schemeClr val="tx1"/>
          </a:solidFill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>
          <a:solidFill>
            <a:schemeClr val="tx1"/>
          </a:solidFill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0">
          <a:gsLst>
            <a:gs pos="0">
              <a:schemeClr val="bg1"/>
            </a:gs>
            <a:gs pos="100000">
              <a:schemeClr val="bg1">
                <a:gamma/>
                <a:shade val="39216"/>
                <a:invGamma/>
              </a:schemeClr>
            </a:gs>
          </a:gsLst>
          <a:lin ang="5400000" scaled="1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05474" name="Group 2"/>
          <p:cNvGrpSpPr>
            <a:grpSpLocks/>
          </p:cNvGrpSpPr>
          <p:nvPr/>
        </p:nvGrpSpPr>
        <p:grpSpPr bwMode="auto">
          <a:xfrm>
            <a:off x="1588" y="0"/>
            <a:ext cx="9148762" cy="6851650"/>
            <a:chOff x="1" y="0"/>
            <a:chExt cx="5763" cy="4316"/>
          </a:xfrm>
        </p:grpSpPr>
        <p:sp>
          <p:nvSpPr>
            <p:cNvPr id="105475" name="Freeform 3"/>
            <p:cNvSpPr>
              <a:spLocks/>
            </p:cNvSpPr>
            <p:nvPr/>
          </p:nvSpPr>
          <p:spPr bwMode="hidden">
            <a:xfrm>
              <a:off x="5045" y="2626"/>
              <a:ext cx="719" cy="1690"/>
            </a:xfrm>
            <a:custGeom>
              <a:avLst/>
              <a:gdLst>
                <a:gd name="T0" fmla="*/ 717 w 717"/>
                <a:gd name="T1" fmla="*/ 72 h 1690"/>
                <a:gd name="T2" fmla="*/ 717 w 717"/>
                <a:gd name="T3" fmla="*/ 0 h 1690"/>
                <a:gd name="T4" fmla="*/ 699 w 717"/>
                <a:gd name="T5" fmla="*/ 101 h 1690"/>
                <a:gd name="T6" fmla="*/ 675 w 717"/>
                <a:gd name="T7" fmla="*/ 209 h 1690"/>
                <a:gd name="T8" fmla="*/ 627 w 717"/>
                <a:gd name="T9" fmla="*/ 389 h 1690"/>
                <a:gd name="T10" fmla="*/ 574 w 717"/>
                <a:gd name="T11" fmla="*/ 569 h 1690"/>
                <a:gd name="T12" fmla="*/ 502 w 717"/>
                <a:gd name="T13" fmla="*/ 749 h 1690"/>
                <a:gd name="T14" fmla="*/ 424 w 717"/>
                <a:gd name="T15" fmla="*/ 935 h 1690"/>
                <a:gd name="T16" fmla="*/ 334 w 717"/>
                <a:gd name="T17" fmla="*/ 1121 h 1690"/>
                <a:gd name="T18" fmla="*/ 233 w 717"/>
                <a:gd name="T19" fmla="*/ 1312 h 1690"/>
                <a:gd name="T20" fmla="*/ 125 w 717"/>
                <a:gd name="T21" fmla="*/ 1498 h 1690"/>
                <a:gd name="T22" fmla="*/ 0 w 717"/>
                <a:gd name="T23" fmla="*/ 1690 h 1690"/>
                <a:gd name="T24" fmla="*/ 11 w 717"/>
                <a:gd name="T25" fmla="*/ 1690 h 1690"/>
                <a:gd name="T26" fmla="*/ 137 w 717"/>
                <a:gd name="T27" fmla="*/ 1498 h 1690"/>
                <a:gd name="T28" fmla="*/ 245 w 717"/>
                <a:gd name="T29" fmla="*/ 1312 h 1690"/>
                <a:gd name="T30" fmla="*/ 346 w 717"/>
                <a:gd name="T31" fmla="*/ 1121 h 1690"/>
                <a:gd name="T32" fmla="*/ 436 w 717"/>
                <a:gd name="T33" fmla="*/ 935 h 1690"/>
                <a:gd name="T34" fmla="*/ 514 w 717"/>
                <a:gd name="T35" fmla="*/ 749 h 1690"/>
                <a:gd name="T36" fmla="*/ 585 w 717"/>
                <a:gd name="T37" fmla="*/ 569 h 1690"/>
                <a:gd name="T38" fmla="*/ 639 w 717"/>
                <a:gd name="T39" fmla="*/ 389 h 1690"/>
                <a:gd name="T40" fmla="*/ 687 w 717"/>
                <a:gd name="T41" fmla="*/ 209 h 1690"/>
                <a:gd name="T42" fmla="*/ 705 w 717"/>
                <a:gd name="T43" fmla="*/ 143 h 1690"/>
                <a:gd name="T44" fmla="*/ 717 w 717"/>
                <a:gd name="T45" fmla="*/ 72 h 1690"/>
                <a:gd name="T46" fmla="*/ 717 w 717"/>
                <a:gd name="T47" fmla="*/ 72 h 16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717" h="1690">
                  <a:moveTo>
                    <a:pt x="717" y="72"/>
                  </a:moveTo>
                  <a:lnTo>
                    <a:pt x="717" y="0"/>
                  </a:lnTo>
                  <a:lnTo>
                    <a:pt x="699" y="101"/>
                  </a:lnTo>
                  <a:lnTo>
                    <a:pt x="675" y="209"/>
                  </a:lnTo>
                  <a:lnTo>
                    <a:pt x="627" y="389"/>
                  </a:lnTo>
                  <a:lnTo>
                    <a:pt x="574" y="569"/>
                  </a:lnTo>
                  <a:lnTo>
                    <a:pt x="502" y="749"/>
                  </a:lnTo>
                  <a:lnTo>
                    <a:pt x="424" y="935"/>
                  </a:lnTo>
                  <a:lnTo>
                    <a:pt x="334" y="1121"/>
                  </a:lnTo>
                  <a:lnTo>
                    <a:pt x="233" y="1312"/>
                  </a:lnTo>
                  <a:lnTo>
                    <a:pt x="125" y="1498"/>
                  </a:lnTo>
                  <a:lnTo>
                    <a:pt x="0" y="1690"/>
                  </a:lnTo>
                  <a:lnTo>
                    <a:pt x="11" y="1690"/>
                  </a:lnTo>
                  <a:lnTo>
                    <a:pt x="137" y="1498"/>
                  </a:lnTo>
                  <a:lnTo>
                    <a:pt x="245" y="1312"/>
                  </a:lnTo>
                  <a:lnTo>
                    <a:pt x="346" y="1121"/>
                  </a:lnTo>
                  <a:lnTo>
                    <a:pt x="436" y="935"/>
                  </a:lnTo>
                  <a:lnTo>
                    <a:pt x="514" y="749"/>
                  </a:lnTo>
                  <a:lnTo>
                    <a:pt x="585" y="569"/>
                  </a:lnTo>
                  <a:lnTo>
                    <a:pt x="639" y="389"/>
                  </a:lnTo>
                  <a:lnTo>
                    <a:pt x="687" y="209"/>
                  </a:lnTo>
                  <a:lnTo>
                    <a:pt x="705" y="143"/>
                  </a:lnTo>
                  <a:lnTo>
                    <a:pt x="717" y="72"/>
                  </a:lnTo>
                  <a:lnTo>
                    <a:pt x="717" y="7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76" name="Freeform 4"/>
            <p:cNvSpPr>
              <a:spLocks/>
            </p:cNvSpPr>
            <p:nvPr/>
          </p:nvSpPr>
          <p:spPr bwMode="hidden">
            <a:xfrm>
              <a:off x="5386" y="3794"/>
              <a:ext cx="378" cy="522"/>
            </a:xfrm>
            <a:custGeom>
              <a:avLst/>
              <a:gdLst>
                <a:gd name="T0" fmla="*/ 377 w 377"/>
                <a:gd name="T1" fmla="*/ 0 h 522"/>
                <a:gd name="T2" fmla="*/ 293 w 377"/>
                <a:gd name="T3" fmla="*/ 132 h 522"/>
                <a:gd name="T4" fmla="*/ 204 w 377"/>
                <a:gd name="T5" fmla="*/ 264 h 522"/>
                <a:gd name="T6" fmla="*/ 102 w 377"/>
                <a:gd name="T7" fmla="*/ 396 h 522"/>
                <a:gd name="T8" fmla="*/ 0 w 377"/>
                <a:gd name="T9" fmla="*/ 522 h 522"/>
                <a:gd name="T10" fmla="*/ 12 w 377"/>
                <a:gd name="T11" fmla="*/ 522 h 522"/>
                <a:gd name="T12" fmla="*/ 114 w 377"/>
                <a:gd name="T13" fmla="*/ 402 h 522"/>
                <a:gd name="T14" fmla="*/ 204 w 377"/>
                <a:gd name="T15" fmla="*/ 282 h 522"/>
                <a:gd name="T16" fmla="*/ 377 w 377"/>
                <a:gd name="T17" fmla="*/ 24 h 522"/>
                <a:gd name="T18" fmla="*/ 377 w 377"/>
                <a:gd name="T19" fmla="*/ 0 h 522"/>
                <a:gd name="T20" fmla="*/ 377 w 377"/>
                <a:gd name="T21" fmla="*/ 0 h 5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77" h="522">
                  <a:moveTo>
                    <a:pt x="377" y="0"/>
                  </a:moveTo>
                  <a:lnTo>
                    <a:pt x="293" y="132"/>
                  </a:lnTo>
                  <a:lnTo>
                    <a:pt x="204" y="264"/>
                  </a:lnTo>
                  <a:lnTo>
                    <a:pt x="102" y="396"/>
                  </a:lnTo>
                  <a:lnTo>
                    <a:pt x="0" y="522"/>
                  </a:lnTo>
                  <a:lnTo>
                    <a:pt x="12" y="522"/>
                  </a:lnTo>
                  <a:lnTo>
                    <a:pt x="114" y="402"/>
                  </a:lnTo>
                  <a:lnTo>
                    <a:pt x="204" y="282"/>
                  </a:lnTo>
                  <a:lnTo>
                    <a:pt x="377" y="24"/>
                  </a:lnTo>
                  <a:lnTo>
                    <a:pt x="377" y="0"/>
                  </a:lnTo>
                  <a:lnTo>
                    <a:pt x="377" y="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77" name="Freeform 5"/>
            <p:cNvSpPr>
              <a:spLocks/>
            </p:cNvSpPr>
            <p:nvPr/>
          </p:nvSpPr>
          <p:spPr bwMode="hidden">
            <a:xfrm>
              <a:off x="5680" y="4214"/>
              <a:ext cx="84" cy="102"/>
            </a:xfrm>
            <a:custGeom>
              <a:avLst/>
              <a:gdLst>
                <a:gd name="T0" fmla="*/ 0 w 84"/>
                <a:gd name="T1" fmla="*/ 102 h 102"/>
                <a:gd name="T2" fmla="*/ 18 w 84"/>
                <a:gd name="T3" fmla="*/ 102 h 102"/>
                <a:gd name="T4" fmla="*/ 48 w 84"/>
                <a:gd name="T5" fmla="*/ 60 h 102"/>
                <a:gd name="T6" fmla="*/ 84 w 84"/>
                <a:gd name="T7" fmla="*/ 24 h 102"/>
                <a:gd name="T8" fmla="*/ 84 w 84"/>
                <a:gd name="T9" fmla="*/ 0 h 102"/>
                <a:gd name="T10" fmla="*/ 42 w 84"/>
                <a:gd name="T11" fmla="*/ 54 h 102"/>
                <a:gd name="T12" fmla="*/ 0 w 84"/>
                <a:gd name="T13" fmla="*/ 102 h 102"/>
                <a:gd name="T14" fmla="*/ 0 w 84"/>
                <a:gd name="T15" fmla="*/ 102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4" h="102">
                  <a:moveTo>
                    <a:pt x="0" y="102"/>
                  </a:moveTo>
                  <a:lnTo>
                    <a:pt x="18" y="102"/>
                  </a:lnTo>
                  <a:lnTo>
                    <a:pt x="48" y="60"/>
                  </a:lnTo>
                  <a:lnTo>
                    <a:pt x="84" y="24"/>
                  </a:lnTo>
                  <a:lnTo>
                    <a:pt x="84" y="0"/>
                  </a:lnTo>
                  <a:lnTo>
                    <a:pt x="42" y="54"/>
                  </a:lnTo>
                  <a:lnTo>
                    <a:pt x="0" y="102"/>
                  </a:lnTo>
                  <a:lnTo>
                    <a:pt x="0" y="102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5478" name="Group 6"/>
            <p:cNvGrpSpPr>
              <a:grpSpLocks/>
            </p:cNvGrpSpPr>
            <p:nvPr/>
          </p:nvGrpSpPr>
          <p:grpSpPr bwMode="auto">
            <a:xfrm>
              <a:off x="288" y="0"/>
              <a:ext cx="5098" cy="4316"/>
              <a:chOff x="288" y="0"/>
              <a:chExt cx="5098" cy="4316"/>
            </a:xfrm>
          </p:grpSpPr>
          <p:sp>
            <p:nvSpPr>
              <p:cNvPr id="105479" name="Freeform 7"/>
              <p:cNvSpPr>
                <a:spLocks/>
              </p:cNvSpPr>
              <p:nvPr userDrawn="1"/>
            </p:nvSpPr>
            <p:spPr bwMode="hidden">
              <a:xfrm>
                <a:off x="2789" y="0"/>
                <a:ext cx="72" cy="4316"/>
              </a:xfrm>
              <a:custGeom>
                <a:avLst/>
                <a:gdLst>
                  <a:gd name="T0" fmla="*/ 0 w 72"/>
                  <a:gd name="T1" fmla="*/ 0 h 4316"/>
                  <a:gd name="T2" fmla="*/ 60 w 72"/>
                  <a:gd name="T3" fmla="*/ 4316 h 4316"/>
                  <a:gd name="T4" fmla="*/ 72 w 72"/>
                  <a:gd name="T5" fmla="*/ 4316 h 4316"/>
                  <a:gd name="T6" fmla="*/ 12 w 72"/>
                  <a:gd name="T7" fmla="*/ 0 h 4316"/>
                  <a:gd name="T8" fmla="*/ 0 w 72"/>
                  <a:gd name="T9" fmla="*/ 0 h 4316"/>
                  <a:gd name="T10" fmla="*/ 0 w 72"/>
                  <a:gd name="T1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72" h="4316">
                    <a:moveTo>
                      <a:pt x="0" y="0"/>
                    </a:moveTo>
                    <a:lnTo>
                      <a:pt x="60" y="4316"/>
                    </a:lnTo>
                    <a:lnTo>
                      <a:pt x="72" y="4316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0" name="Freeform 8"/>
              <p:cNvSpPr>
                <a:spLocks/>
              </p:cNvSpPr>
              <p:nvPr userDrawn="1"/>
            </p:nvSpPr>
            <p:spPr bwMode="hidden">
              <a:xfrm>
                <a:off x="3089" y="0"/>
                <a:ext cx="174" cy="4316"/>
              </a:xfrm>
              <a:custGeom>
                <a:avLst/>
                <a:gdLst>
                  <a:gd name="T0" fmla="*/ 24 w 174"/>
                  <a:gd name="T1" fmla="*/ 0 h 4316"/>
                  <a:gd name="T2" fmla="*/ 12 w 174"/>
                  <a:gd name="T3" fmla="*/ 0 h 4316"/>
                  <a:gd name="T4" fmla="*/ 42 w 174"/>
                  <a:gd name="T5" fmla="*/ 216 h 4316"/>
                  <a:gd name="T6" fmla="*/ 72 w 174"/>
                  <a:gd name="T7" fmla="*/ 444 h 4316"/>
                  <a:gd name="T8" fmla="*/ 96 w 174"/>
                  <a:gd name="T9" fmla="*/ 689 h 4316"/>
                  <a:gd name="T10" fmla="*/ 120 w 174"/>
                  <a:gd name="T11" fmla="*/ 947 h 4316"/>
                  <a:gd name="T12" fmla="*/ 132 w 174"/>
                  <a:gd name="T13" fmla="*/ 1211 h 4316"/>
                  <a:gd name="T14" fmla="*/ 150 w 174"/>
                  <a:gd name="T15" fmla="*/ 1487 h 4316"/>
                  <a:gd name="T16" fmla="*/ 156 w 174"/>
                  <a:gd name="T17" fmla="*/ 1768 h 4316"/>
                  <a:gd name="T18" fmla="*/ 162 w 174"/>
                  <a:gd name="T19" fmla="*/ 2062 h 4316"/>
                  <a:gd name="T20" fmla="*/ 156 w 174"/>
                  <a:gd name="T21" fmla="*/ 2644 h 4316"/>
                  <a:gd name="T22" fmla="*/ 126 w 174"/>
                  <a:gd name="T23" fmla="*/ 3225 h 4316"/>
                  <a:gd name="T24" fmla="*/ 108 w 174"/>
                  <a:gd name="T25" fmla="*/ 3507 h 4316"/>
                  <a:gd name="T26" fmla="*/ 78 w 174"/>
                  <a:gd name="T27" fmla="*/ 3788 h 4316"/>
                  <a:gd name="T28" fmla="*/ 42 w 174"/>
                  <a:gd name="T29" fmla="*/ 4058 h 4316"/>
                  <a:gd name="T30" fmla="*/ 0 w 174"/>
                  <a:gd name="T31" fmla="*/ 4316 h 4316"/>
                  <a:gd name="T32" fmla="*/ 12 w 174"/>
                  <a:gd name="T33" fmla="*/ 4316 h 4316"/>
                  <a:gd name="T34" fmla="*/ 54 w 174"/>
                  <a:gd name="T35" fmla="*/ 4058 h 4316"/>
                  <a:gd name="T36" fmla="*/ 90 w 174"/>
                  <a:gd name="T37" fmla="*/ 3782 h 4316"/>
                  <a:gd name="T38" fmla="*/ 120 w 174"/>
                  <a:gd name="T39" fmla="*/ 3507 h 4316"/>
                  <a:gd name="T40" fmla="*/ 138 w 174"/>
                  <a:gd name="T41" fmla="*/ 3219 h 4316"/>
                  <a:gd name="T42" fmla="*/ 168 w 174"/>
                  <a:gd name="T43" fmla="*/ 2638 h 4316"/>
                  <a:gd name="T44" fmla="*/ 174 w 174"/>
                  <a:gd name="T45" fmla="*/ 2056 h 4316"/>
                  <a:gd name="T46" fmla="*/ 168 w 174"/>
                  <a:gd name="T47" fmla="*/ 1768 h 4316"/>
                  <a:gd name="T48" fmla="*/ 162 w 174"/>
                  <a:gd name="T49" fmla="*/ 1487 h 4316"/>
                  <a:gd name="T50" fmla="*/ 144 w 174"/>
                  <a:gd name="T51" fmla="*/ 1211 h 4316"/>
                  <a:gd name="T52" fmla="*/ 132 w 174"/>
                  <a:gd name="T53" fmla="*/ 941 h 4316"/>
                  <a:gd name="T54" fmla="*/ 108 w 174"/>
                  <a:gd name="T55" fmla="*/ 689 h 4316"/>
                  <a:gd name="T56" fmla="*/ 84 w 174"/>
                  <a:gd name="T57" fmla="*/ 444 h 4316"/>
                  <a:gd name="T58" fmla="*/ 54 w 174"/>
                  <a:gd name="T59" fmla="*/ 216 h 4316"/>
                  <a:gd name="T60" fmla="*/ 24 w 174"/>
                  <a:gd name="T61" fmla="*/ 0 h 4316"/>
                  <a:gd name="T62" fmla="*/ 24 w 174"/>
                  <a:gd name="T63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4" h="4316">
                    <a:moveTo>
                      <a:pt x="24" y="0"/>
                    </a:moveTo>
                    <a:lnTo>
                      <a:pt x="12" y="0"/>
                    </a:lnTo>
                    <a:lnTo>
                      <a:pt x="42" y="216"/>
                    </a:lnTo>
                    <a:lnTo>
                      <a:pt x="72" y="444"/>
                    </a:lnTo>
                    <a:lnTo>
                      <a:pt x="96" y="689"/>
                    </a:lnTo>
                    <a:lnTo>
                      <a:pt x="120" y="947"/>
                    </a:lnTo>
                    <a:lnTo>
                      <a:pt x="132" y="1211"/>
                    </a:lnTo>
                    <a:lnTo>
                      <a:pt x="150" y="1487"/>
                    </a:lnTo>
                    <a:lnTo>
                      <a:pt x="156" y="1768"/>
                    </a:lnTo>
                    <a:lnTo>
                      <a:pt x="162" y="2062"/>
                    </a:lnTo>
                    <a:lnTo>
                      <a:pt x="156" y="2644"/>
                    </a:lnTo>
                    <a:lnTo>
                      <a:pt x="126" y="3225"/>
                    </a:lnTo>
                    <a:lnTo>
                      <a:pt x="108" y="3507"/>
                    </a:lnTo>
                    <a:lnTo>
                      <a:pt x="78" y="3788"/>
                    </a:lnTo>
                    <a:lnTo>
                      <a:pt x="42" y="4058"/>
                    </a:lnTo>
                    <a:lnTo>
                      <a:pt x="0" y="4316"/>
                    </a:lnTo>
                    <a:lnTo>
                      <a:pt x="12" y="4316"/>
                    </a:lnTo>
                    <a:lnTo>
                      <a:pt x="54" y="4058"/>
                    </a:lnTo>
                    <a:lnTo>
                      <a:pt x="90" y="3782"/>
                    </a:lnTo>
                    <a:lnTo>
                      <a:pt x="120" y="3507"/>
                    </a:lnTo>
                    <a:lnTo>
                      <a:pt x="138" y="3219"/>
                    </a:lnTo>
                    <a:lnTo>
                      <a:pt x="168" y="2638"/>
                    </a:lnTo>
                    <a:lnTo>
                      <a:pt x="174" y="2056"/>
                    </a:lnTo>
                    <a:lnTo>
                      <a:pt x="168" y="1768"/>
                    </a:lnTo>
                    <a:lnTo>
                      <a:pt x="162" y="1487"/>
                    </a:lnTo>
                    <a:lnTo>
                      <a:pt x="144" y="1211"/>
                    </a:lnTo>
                    <a:lnTo>
                      <a:pt x="132" y="941"/>
                    </a:lnTo>
                    <a:lnTo>
                      <a:pt x="108" y="689"/>
                    </a:lnTo>
                    <a:lnTo>
                      <a:pt x="84" y="444"/>
                    </a:lnTo>
                    <a:lnTo>
                      <a:pt x="54" y="216"/>
                    </a:lnTo>
                    <a:lnTo>
                      <a:pt x="24" y="0"/>
                    </a:lnTo>
                    <a:lnTo>
                      <a:pt x="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1" name="Freeform 9"/>
              <p:cNvSpPr>
                <a:spLocks/>
              </p:cNvSpPr>
              <p:nvPr userDrawn="1"/>
            </p:nvSpPr>
            <p:spPr bwMode="hidden">
              <a:xfrm>
                <a:off x="3358" y="0"/>
                <a:ext cx="337" cy="4316"/>
              </a:xfrm>
              <a:custGeom>
                <a:avLst/>
                <a:gdLst>
                  <a:gd name="T0" fmla="*/ 329 w 335"/>
                  <a:gd name="T1" fmla="*/ 2014 h 4316"/>
                  <a:gd name="T2" fmla="*/ 317 w 335"/>
                  <a:gd name="T3" fmla="*/ 1726 h 4316"/>
                  <a:gd name="T4" fmla="*/ 293 w 335"/>
                  <a:gd name="T5" fmla="*/ 1445 h 4316"/>
                  <a:gd name="T6" fmla="*/ 263 w 335"/>
                  <a:gd name="T7" fmla="*/ 1175 h 4316"/>
                  <a:gd name="T8" fmla="*/ 228 w 335"/>
                  <a:gd name="T9" fmla="*/ 917 h 4316"/>
                  <a:gd name="T10" fmla="*/ 186 w 335"/>
                  <a:gd name="T11" fmla="*/ 665 h 4316"/>
                  <a:gd name="T12" fmla="*/ 132 w 335"/>
                  <a:gd name="T13" fmla="*/ 432 h 4316"/>
                  <a:gd name="T14" fmla="*/ 78 w 335"/>
                  <a:gd name="T15" fmla="*/ 204 h 4316"/>
                  <a:gd name="T16" fmla="*/ 12 w 335"/>
                  <a:gd name="T17" fmla="*/ 0 h 4316"/>
                  <a:gd name="T18" fmla="*/ 0 w 335"/>
                  <a:gd name="T19" fmla="*/ 0 h 4316"/>
                  <a:gd name="T20" fmla="*/ 66 w 335"/>
                  <a:gd name="T21" fmla="*/ 204 h 4316"/>
                  <a:gd name="T22" fmla="*/ 120 w 335"/>
                  <a:gd name="T23" fmla="*/ 432 h 4316"/>
                  <a:gd name="T24" fmla="*/ 174 w 335"/>
                  <a:gd name="T25" fmla="*/ 665 h 4316"/>
                  <a:gd name="T26" fmla="*/ 216 w 335"/>
                  <a:gd name="T27" fmla="*/ 917 h 4316"/>
                  <a:gd name="T28" fmla="*/ 251 w 335"/>
                  <a:gd name="T29" fmla="*/ 1175 h 4316"/>
                  <a:gd name="T30" fmla="*/ 281 w 335"/>
                  <a:gd name="T31" fmla="*/ 1445 h 4316"/>
                  <a:gd name="T32" fmla="*/ 305 w 335"/>
                  <a:gd name="T33" fmla="*/ 1726 h 4316"/>
                  <a:gd name="T34" fmla="*/ 317 w 335"/>
                  <a:gd name="T35" fmla="*/ 2014 h 4316"/>
                  <a:gd name="T36" fmla="*/ 323 w 335"/>
                  <a:gd name="T37" fmla="*/ 2314 h 4316"/>
                  <a:gd name="T38" fmla="*/ 317 w 335"/>
                  <a:gd name="T39" fmla="*/ 2608 h 4316"/>
                  <a:gd name="T40" fmla="*/ 305 w 335"/>
                  <a:gd name="T41" fmla="*/ 2907 h 4316"/>
                  <a:gd name="T42" fmla="*/ 281 w 335"/>
                  <a:gd name="T43" fmla="*/ 3201 h 4316"/>
                  <a:gd name="T44" fmla="*/ 257 w 335"/>
                  <a:gd name="T45" fmla="*/ 3489 h 4316"/>
                  <a:gd name="T46" fmla="*/ 216 w 335"/>
                  <a:gd name="T47" fmla="*/ 3777 h 4316"/>
                  <a:gd name="T48" fmla="*/ 174 w 335"/>
                  <a:gd name="T49" fmla="*/ 4052 h 4316"/>
                  <a:gd name="T50" fmla="*/ 120 w 335"/>
                  <a:gd name="T51" fmla="*/ 4316 h 4316"/>
                  <a:gd name="T52" fmla="*/ 132 w 335"/>
                  <a:gd name="T53" fmla="*/ 4316 h 4316"/>
                  <a:gd name="T54" fmla="*/ 186 w 335"/>
                  <a:gd name="T55" fmla="*/ 4052 h 4316"/>
                  <a:gd name="T56" fmla="*/ 228 w 335"/>
                  <a:gd name="T57" fmla="*/ 3777 h 4316"/>
                  <a:gd name="T58" fmla="*/ 269 w 335"/>
                  <a:gd name="T59" fmla="*/ 3489 h 4316"/>
                  <a:gd name="T60" fmla="*/ 293 w 335"/>
                  <a:gd name="T61" fmla="*/ 3201 h 4316"/>
                  <a:gd name="T62" fmla="*/ 317 w 335"/>
                  <a:gd name="T63" fmla="*/ 2907 h 4316"/>
                  <a:gd name="T64" fmla="*/ 329 w 335"/>
                  <a:gd name="T65" fmla="*/ 2608 h 4316"/>
                  <a:gd name="T66" fmla="*/ 335 w 335"/>
                  <a:gd name="T67" fmla="*/ 2314 h 4316"/>
                  <a:gd name="T68" fmla="*/ 329 w 335"/>
                  <a:gd name="T69" fmla="*/ 2014 h 4316"/>
                  <a:gd name="T70" fmla="*/ 329 w 335"/>
                  <a:gd name="T71" fmla="*/ 201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335" h="4316">
                    <a:moveTo>
                      <a:pt x="329" y="2014"/>
                    </a:moveTo>
                    <a:lnTo>
                      <a:pt x="317" y="1726"/>
                    </a:lnTo>
                    <a:lnTo>
                      <a:pt x="293" y="1445"/>
                    </a:lnTo>
                    <a:lnTo>
                      <a:pt x="263" y="1175"/>
                    </a:lnTo>
                    <a:lnTo>
                      <a:pt x="228" y="917"/>
                    </a:lnTo>
                    <a:lnTo>
                      <a:pt x="186" y="665"/>
                    </a:lnTo>
                    <a:lnTo>
                      <a:pt x="132" y="432"/>
                    </a:lnTo>
                    <a:lnTo>
                      <a:pt x="78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66" y="204"/>
                    </a:lnTo>
                    <a:lnTo>
                      <a:pt x="120" y="432"/>
                    </a:lnTo>
                    <a:lnTo>
                      <a:pt x="174" y="665"/>
                    </a:lnTo>
                    <a:lnTo>
                      <a:pt x="216" y="917"/>
                    </a:lnTo>
                    <a:lnTo>
                      <a:pt x="251" y="1175"/>
                    </a:lnTo>
                    <a:lnTo>
                      <a:pt x="281" y="1445"/>
                    </a:lnTo>
                    <a:lnTo>
                      <a:pt x="305" y="1726"/>
                    </a:lnTo>
                    <a:lnTo>
                      <a:pt x="317" y="2014"/>
                    </a:lnTo>
                    <a:lnTo>
                      <a:pt x="323" y="2314"/>
                    </a:lnTo>
                    <a:lnTo>
                      <a:pt x="317" y="2608"/>
                    </a:lnTo>
                    <a:lnTo>
                      <a:pt x="305" y="2907"/>
                    </a:lnTo>
                    <a:lnTo>
                      <a:pt x="281" y="3201"/>
                    </a:lnTo>
                    <a:lnTo>
                      <a:pt x="257" y="3489"/>
                    </a:lnTo>
                    <a:lnTo>
                      <a:pt x="216" y="3777"/>
                    </a:lnTo>
                    <a:lnTo>
                      <a:pt x="174" y="4052"/>
                    </a:lnTo>
                    <a:lnTo>
                      <a:pt x="120" y="4316"/>
                    </a:lnTo>
                    <a:lnTo>
                      <a:pt x="132" y="4316"/>
                    </a:lnTo>
                    <a:lnTo>
                      <a:pt x="186" y="4052"/>
                    </a:lnTo>
                    <a:lnTo>
                      <a:pt x="228" y="3777"/>
                    </a:lnTo>
                    <a:lnTo>
                      <a:pt x="269" y="3489"/>
                    </a:lnTo>
                    <a:lnTo>
                      <a:pt x="293" y="3201"/>
                    </a:lnTo>
                    <a:lnTo>
                      <a:pt x="317" y="2907"/>
                    </a:lnTo>
                    <a:lnTo>
                      <a:pt x="329" y="2608"/>
                    </a:lnTo>
                    <a:lnTo>
                      <a:pt x="335" y="2314"/>
                    </a:lnTo>
                    <a:lnTo>
                      <a:pt x="329" y="2014"/>
                    </a:lnTo>
                    <a:lnTo>
                      <a:pt x="329" y="201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2" name="Freeform 10"/>
              <p:cNvSpPr>
                <a:spLocks/>
              </p:cNvSpPr>
              <p:nvPr userDrawn="1"/>
            </p:nvSpPr>
            <p:spPr bwMode="hidden">
              <a:xfrm>
                <a:off x="3676" y="0"/>
                <a:ext cx="427" cy="4316"/>
              </a:xfrm>
              <a:custGeom>
                <a:avLst/>
                <a:gdLst>
                  <a:gd name="T0" fmla="*/ 413 w 425"/>
                  <a:gd name="T1" fmla="*/ 1924 h 4316"/>
                  <a:gd name="T2" fmla="*/ 395 w 425"/>
                  <a:gd name="T3" fmla="*/ 1690 h 4316"/>
                  <a:gd name="T4" fmla="*/ 365 w 425"/>
                  <a:gd name="T5" fmla="*/ 1457 h 4316"/>
                  <a:gd name="T6" fmla="*/ 329 w 425"/>
                  <a:gd name="T7" fmla="*/ 1229 h 4316"/>
                  <a:gd name="T8" fmla="*/ 281 w 425"/>
                  <a:gd name="T9" fmla="*/ 1001 h 4316"/>
                  <a:gd name="T10" fmla="*/ 227 w 425"/>
                  <a:gd name="T11" fmla="*/ 761 h 4316"/>
                  <a:gd name="T12" fmla="*/ 162 w 425"/>
                  <a:gd name="T13" fmla="*/ 522 h 4316"/>
                  <a:gd name="T14" fmla="*/ 90 w 425"/>
                  <a:gd name="T15" fmla="*/ 270 h 4316"/>
                  <a:gd name="T16" fmla="*/ 12 w 425"/>
                  <a:gd name="T17" fmla="*/ 0 h 4316"/>
                  <a:gd name="T18" fmla="*/ 0 w 425"/>
                  <a:gd name="T19" fmla="*/ 0 h 4316"/>
                  <a:gd name="T20" fmla="*/ 84 w 425"/>
                  <a:gd name="T21" fmla="*/ 270 h 4316"/>
                  <a:gd name="T22" fmla="*/ 156 w 425"/>
                  <a:gd name="T23" fmla="*/ 522 h 4316"/>
                  <a:gd name="T24" fmla="*/ 216 w 425"/>
                  <a:gd name="T25" fmla="*/ 767 h 4316"/>
                  <a:gd name="T26" fmla="*/ 275 w 425"/>
                  <a:gd name="T27" fmla="*/ 1001 h 4316"/>
                  <a:gd name="T28" fmla="*/ 317 w 425"/>
                  <a:gd name="T29" fmla="*/ 1235 h 4316"/>
                  <a:gd name="T30" fmla="*/ 353 w 425"/>
                  <a:gd name="T31" fmla="*/ 1463 h 4316"/>
                  <a:gd name="T32" fmla="*/ 383 w 425"/>
                  <a:gd name="T33" fmla="*/ 1690 h 4316"/>
                  <a:gd name="T34" fmla="*/ 401 w 425"/>
                  <a:gd name="T35" fmla="*/ 1924 h 4316"/>
                  <a:gd name="T36" fmla="*/ 413 w 425"/>
                  <a:gd name="T37" fmla="*/ 2188 h 4316"/>
                  <a:gd name="T38" fmla="*/ 407 w 425"/>
                  <a:gd name="T39" fmla="*/ 2458 h 4316"/>
                  <a:gd name="T40" fmla="*/ 395 w 425"/>
                  <a:gd name="T41" fmla="*/ 2733 h 4316"/>
                  <a:gd name="T42" fmla="*/ 365 w 425"/>
                  <a:gd name="T43" fmla="*/ 3021 h 4316"/>
                  <a:gd name="T44" fmla="*/ 329 w 425"/>
                  <a:gd name="T45" fmla="*/ 3321 h 4316"/>
                  <a:gd name="T46" fmla="*/ 275 w 425"/>
                  <a:gd name="T47" fmla="*/ 3639 h 4316"/>
                  <a:gd name="T48" fmla="*/ 204 w 425"/>
                  <a:gd name="T49" fmla="*/ 3968 h 4316"/>
                  <a:gd name="T50" fmla="*/ 126 w 425"/>
                  <a:gd name="T51" fmla="*/ 4316 h 4316"/>
                  <a:gd name="T52" fmla="*/ 138 w 425"/>
                  <a:gd name="T53" fmla="*/ 4316 h 4316"/>
                  <a:gd name="T54" fmla="*/ 216 w 425"/>
                  <a:gd name="T55" fmla="*/ 3968 h 4316"/>
                  <a:gd name="T56" fmla="*/ 287 w 425"/>
                  <a:gd name="T57" fmla="*/ 3639 h 4316"/>
                  <a:gd name="T58" fmla="*/ 341 w 425"/>
                  <a:gd name="T59" fmla="*/ 3321 h 4316"/>
                  <a:gd name="T60" fmla="*/ 377 w 425"/>
                  <a:gd name="T61" fmla="*/ 3021 h 4316"/>
                  <a:gd name="T62" fmla="*/ 407 w 425"/>
                  <a:gd name="T63" fmla="*/ 2733 h 4316"/>
                  <a:gd name="T64" fmla="*/ 419 w 425"/>
                  <a:gd name="T65" fmla="*/ 2458 h 4316"/>
                  <a:gd name="T66" fmla="*/ 425 w 425"/>
                  <a:gd name="T67" fmla="*/ 2188 h 4316"/>
                  <a:gd name="T68" fmla="*/ 413 w 425"/>
                  <a:gd name="T69" fmla="*/ 1924 h 4316"/>
                  <a:gd name="T70" fmla="*/ 413 w 425"/>
                  <a:gd name="T71" fmla="*/ 1924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5" h="4316">
                    <a:moveTo>
                      <a:pt x="413" y="1924"/>
                    </a:moveTo>
                    <a:lnTo>
                      <a:pt x="395" y="1690"/>
                    </a:lnTo>
                    <a:lnTo>
                      <a:pt x="365" y="1457"/>
                    </a:lnTo>
                    <a:lnTo>
                      <a:pt x="329" y="1229"/>
                    </a:lnTo>
                    <a:lnTo>
                      <a:pt x="281" y="1001"/>
                    </a:lnTo>
                    <a:lnTo>
                      <a:pt x="227" y="761"/>
                    </a:lnTo>
                    <a:lnTo>
                      <a:pt x="162" y="522"/>
                    </a:lnTo>
                    <a:lnTo>
                      <a:pt x="90" y="27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84" y="270"/>
                    </a:lnTo>
                    <a:lnTo>
                      <a:pt x="156" y="522"/>
                    </a:lnTo>
                    <a:lnTo>
                      <a:pt x="216" y="767"/>
                    </a:lnTo>
                    <a:lnTo>
                      <a:pt x="275" y="1001"/>
                    </a:lnTo>
                    <a:lnTo>
                      <a:pt x="317" y="1235"/>
                    </a:lnTo>
                    <a:lnTo>
                      <a:pt x="353" y="1463"/>
                    </a:lnTo>
                    <a:lnTo>
                      <a:pt x="383" y="1690"/>
                    </a:lnTo>
                    <a:lnTo>
                      <a:pt x="401" y="1924"/>
                    </a:lnTo>
                    <a:lnTo>
                      <a:pt x="413" y="2188"/>
                    </a:lnTo>
                    <a:lnTo>
                      <a:pt x="407" y="2458"/>
                    </a:lnTo>
                    <a:lnTo>
                      <a:pt x="395" y="2733"/>
                    </a:lnTo>
                    <a:lnTo>
                      <a:pt x="365" y="3021"/>
                    </a:lnTo>
                    <a:lnTo>
                      <a:pt x="329" y="3321"/>
                    </a:lnTo>
                    <a:lnTo>
                      <a:pt x="275" y="3639"/>
                    </a:lnTo>
                    <a:lnTo>
                      <a:pt x="204" y="3968"/>
                    </a:lnTo>
                    <a:lnTo>
                      <a:pt x="126" y="4316"/>
                    </a:lnTo>
                    <a:lnTo>
                      <a:pt x="138" y="4316"/>
                    </a:lnTo>
                    <a:lnTo>
                      <a:pt x="216" y="3968"/>
                    </a:lnTo>
                    <a:lnTo>
                      <a:pt x="287" y="3639"/>
                    </a:lnTo>
                    <a:lnTo>
                      <a:pt x="341" y="3321"/>
                    </a:lnTo>
                    <a:lnTo>
                      <a:pt x="377" y="3021"/>
                    </a:lnTo>
                    <a:lnTo>
                      <a:pt x="407" y="2733"/>
                    </a:lnTo>
                    <a:lnTo>
                      <a:pt x="419" y="2458"/>
                    </a:lnTo>
                    <a:lnTo>
                      <a:pt x="425" y="2188"/>
                    </a:lnTo>
                    <a:lnTo>
                      <a:pt x="413" y="1924"/>
                    </a:lnTo>
                    <a:lnTo>
                      <a:pt x="413" y="1924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3" name="Freeform 11"/>
              <p:cNvSpPr>
                <a:spLocks/>
              </p:cNvSpPr>
              <p:nvPr userDrawn="1"/>
            </p:nvSpPr>
            <p:spPr bwMode="hidden">
              <a:xfrm>
                <a:off x="3946" y="0"/>
                <a:ext cx="558" cy="4316"/>
              </a:xfrm>
              <a:custGeom>
                <a:avLst/>
                <a:gdLst>
                  <a:gd name="T0" fmla="*/ 556 w 556"/>
                  <a:gd name="T1" fmla="*/ 2020 h 4316"/>
                  <a:gd name="T2" fmla="*/ 538 w 556"/>
                  <a:gd name="T3" fmla="*/ 1732 h 4316"/>
                  <a:gd name="T4" fmla="*/ 503 w 556"/>
                  <a:gd name="T5" fmla="*/ 1445 h 4316"/>
                  <a:gd name="T6" fmla="*/ 455 w 556"/>
                  <a:gd name="T7" fmla="*/ 1175 h 4316"/>
                  <a:gd name="T8" fmla="*/ 395 w 556"/>
                  <a:gd name="T9" fmla="*/ 911 h 4316"/>
                  <a:gd name="T10" fmla="*/ 317 w 556"/>
                  <a:gd name="T11" fmla="*/ 659 h 4316"/>
                  <a:gd name="T12" fmla="*/ 228 w 556"/>
                  <a:gd name="T13" fmla="*/ 426 h 4316"/>
                  <a:gd name="T14" fmla="*/ 126 w 556"/>
                  <a:gd name="T15" fmla="*/ 204 h 4316"/>
                  <a:gd name="T16" fmla="*/ 12 w 556"/>
                  <a:gd name="T17" fmla="*/ 0 h 4316"/>
                  <a:gd name="T18" fmla="*/ 0 w 556"/>
                  <a:gd name="T19" fmla="*/ 0 h 4316"/>
                  <a:gd name="T20" fmla="*/ 114 w 556"/>
                  <a:gd name="T21" fmla="*/ 204 h 4316"/>
                  <a:gd name="T22" fmla="*/ 216 w 556"/>
                  <a:gd name="T23" fmla="*/ 426 h 4316"/>
                  <a:gd name="T24" fmla="*/ 305 w 556"/>
                  <a:gd name="T25" fmla="*/ 659 h 4316"/>
                  <a:gd name="T26" fmla="*/ 383 w 556"/>
                  <a:gd name="T27" fmla="*/ 911 h 4316"/>
                  <a:gd name="T28" fmla="*/ 443 w 556"/>
                  <a:gd name="T29" fmla="*/ 1175 h 4316"/>
                  <a:gd name="T30" fmla="*/ 491 w 556"/>
                  <a:gd name="T31" fmla="*/ 1445 h 4316"/>
                  <a:gd name="T32" fmla="*/ 526 w 556"/>
                  <a:gd name="T33" fmla="*/ 1732 h 4316"/>
                  <a:gd name="T34" fmla="*/ 544 w 556"/>
                  <a:gd name="T35" fmla="*/ 2020 h 4316"/>
                  <a:gd name="T36" fmla="*/ 544 w 556"/>
                  <a:gd name="T37" fmla="*/ 2326 h 4316"/>
                  <a:gd name="T38" fmla="*/ 532 w 556"/>
                  <a:gd name="T39" fmla="*/ 2632 h 4316"/>
                  <a:gd name="T40" fmla="*/ 503 w 556"/>
                  <a:gd name="T41" fmla="*/ 2931 h 4316"/>
                  <a:gd name="T42" fmla="*/ 455 w 556"/>
                  <a:gd name="T43" fmla="*/ 3225 h 4316"/>
                  <a:gd name="T44" fmla="*/ 389 w 556"/>
                  <a:gd name="T45" fmla="*/ 3513 h 4316"/>
                  <a:gd name="T46" fmla="*/ 311 w 556"/>
                  <a:gd name="T47" fmla="*/ 3788 h 4316"/>
                  <a:gd name="T48" fmla="*/ 216 w 556"/>
                  <a:gd name="T49" fmla="*/ 4058 h 4316"/>
                  <a:gd name="T50" fmla="*/ 102 w 556"/>
                  <a:gd name="T51" fmla="*/ 4316 h 4316"/>
                  <a:gd name="T52" fmla="*/ 114 w 556"/>
                  <a:gd name="T53" fmla="*/ 4316 h 4316"/>
                  <a:gd name="T54" fmla="*/ 228 w 556"/>
                  <a:gd name="T55" fmla="*/ 4058 h 4316"/>
                  <a:gd name="T56" fmla="*/ 323 w 556"/>
                  <a:gd name="T57" fmla="*/ 3788 h 4316"/>
                  <a:gd name="T58" fmla="*/ 401 w 556"/>
                  <a:gd name="T59" fmla="*/ 3513 h 4316"/>
                  <a:gd name="T60" fmla="*/ 467 w 556"/>
                  <a:gd name="T61" fmla="*/ 3225 h 4316"/>
                  <a:gd name="T62" fmla="*/ 515 w 556"/>
                  <a:gd name="T63" fmla="*/ 2931 h 4316"/>
                  <a:gd name="T64" fmla="*/ 544 w 556"/>
                  <a:gd name="T65" fmla="*/ 2632 h 4316"/>
                  <a:gd name="T66" fmla="*/ 556 w 556"/>
                  <a:gd name="T67" fmla="*/ 2326 h 4316"/>
                  <a:gd name="T68" fmla="*/ 556 w 556"/>
                  <a:gd name="T69" fmla="*/ 2020 h 4316"/>
                  <a:gd name="T70" fmla="*/ 556 w 556"/>
                  <a:gd name="T71" fmla="*/ 202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56" h="4316">
                    <a:moveTo>
                      <a:pt x="556" y="2020"/>
                    </a:moveTo>
                    <a:lnTo>
                      <a:pt x="538" y="1732"/>
                    </a:lnTo>
                    <a:lnTo>
                      <a:pt x="503" y="1445"/>
                    </a:lnTo>
                    <a:lnTo>
                      <a:pt x="455" y="1175"/>
                    </a:lnTo>
                    <a:lnTo>
                      <a:pt x="395" y="911"/>
                    </a:lnTo>
                    <a:lnTo>
                      <a:pt x="317" y="659"/>
                    </a:lnTo>
                    <a:lnTo>
                      <a:pt x="228" y="426"/>
                    </a:lnTo>
                    <a:lnTo>
                      <a:pt x="126" y="204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14" y="204"/>
                    </a:lnTo>
                    <a:lnTo>
                      <a:pt x="216" y="426"/>
                    </a:lnTo>
                    <a:lnTo>
                      <a:pt x="305" y="659"/>
                    </a:lnTo>
                    <a:lnTo>
                      <a:pt x="383" y="911"/>
                    </a:lnTo>
                    <a:lnTo>
                      <a:pt x="443" y="1175"/>
                    </a:lnTo>
                    <a:lnTo>
                      <a:pt x="491" y="1445"/>
                    </a:lnTo>
                    <a:lnTo>
                      <a:pt x="526" y="1732"/>
                    </a:lnTo>
                    <a:lnTo>
                      <a:pt x="544" y="2020"/>
                    </a:lnTo>
                    <a:lnTo>
                      <a:pt x="544" y="2326"/>
                    </a:lnTo>
                    <a:lnTo>
                      <a:pt x="532" y="2632"/>
                    </a:lnTo>
                    <a:lnTo>
                      <a:pt x="503" y="2931"/>
                    </a:lnTo>
                    <a:lnTo>
                      <a:pt x="455" y="3225"/>
                    </a:lnTo>
                    <a:lnTo>
                      <a:pt x="389" y="3513"/>
                    </a:lnTo>
                    <a:lnTo>
                      <a:pt x="311" y="3788"/>
                    </a:lnTo>
                    <a:lnTo>
                      <a:pt x="216" y="4058"/>
                    </a:lnTo>
                    <a:lnTo>
                      <a:pt x="102" y="4316"/>
                    </a:lnTo>
                    <a:lnTo>
                      <a:pt x="114" y="4316"/>
                    </a:lnTo>
                    <a:lnTo>
                      <a:pt x="228" y="4058"/>
                    </a:lnTo>
                    <a:lnTo>
                      <a:pt x="323" y="3788"/>
                    </a:lnTo>
                    <a:lnTo>
                      <a:pt x="401" y="3513"/>
                    </a:lnTo>
                    <a:lnTo>
                      <a:pt x="467" y="3225"/>
                    </a:lnTo>
                    <a:lnTo>
                      <a:pt x="515" y="2931"/>
                    </a:lnTo>
                    <a:lnTo>
                      <a:pt x="544" y="2632"/>
                    </a:lnTo>
                    <a:lnTo>
                      <a:pt x="556" y="2326"/>
                    </a:lnTo>
                    <a:lnTo>
                      <a:pt x="556" y="2020"/>
                    </a:lnTo>
                    <a:lnTo>
                      <a:pt x="556" y="202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4" name="Freeform 12"/>
              <p:cNvSpPr>
                <a:spLocks/>
              </p:cNvSpPr>
              <p:nvPr userDrawn="1"/>
            </p:nvSpPr>
            <p:spPr bwMode="hidden">
              <a:xfrm>
                <a:off x="4246" y="0"/>
                <a:ext cx="690" cy="4316"/>
              </a:xfrm>
              <a:custGeom>
                <a:avLst/>
                <a:gdLst>
                  <a:gd name="T0" fmla="*/ 688 w 688"/>
                  <a:gd name="T1" fmla="*/ 2086 h 4316"/>
                  <a:gd name="T2" fmla="*/ 670 w 688"/>
                  <a:gd name="T3" fmla="*/ 1810 h 4316"/>
                  <a:gd name="T4" fmla="*/ 634 w 688"/>
                  <a:gd name="T5" fmla="*/ 1541 h 4316"/>
                  <a:gd name="T6" fmla="*/ 574 w 688"/>
                  <a:gd name="T7" fmla="*/ 1271 h 4316"/>
                  <a:gd name="T8" fmla="*/ 497 w 688"/>
                  <a:gd name="T9" fmla="*/ 1007 h 4316"/>
                  <a:gd name="T10" fmla="*/ 401 w 688"/>
                  <a:gd name="T11" fmla="*/ 749 h 4316"/>
                  <a:gd name="T12" fmla="*/ 293 w 688"/>
                  <a:gd name="T13" fmla="*/ 492 h 4316"/>
                  <a:gd name="T14" fmla="*/ 162 w 688"/>
                  <a:gd name="T15" fmla="*/ 240 h 4316"/>
                  <a:gd name="T16" fmla="*/ 12 w 688"/>
                  <a:gd name="T17" fmla="*/ 0 h 4316"/>
                  <a:gd name="T18" fmla="*/ 0 w 688"/>
                  <a:gd name="T19" fmla="*/ 0 h 4316"/>
                  <a:gd name="T20" fmla="*/ 150 w 688"/>
                  <a:gd name="T21" fmla="*/ 240 h 4316"/>
                  <a:gd name="T22" fmla="*/ 281 w 688"/>
                  <a:gd name="T23" fmla="*/ 492 h 4316"/>
                  <a:gd name="T24" fmla="*/ 389 w 688"/>
                  <a:gd name="T25" fmla="*/ 749 h 4316"/>
                  <a:gd name="T26" fmla="*/ 485 w 688"/>
                  <a:gd name="T27" fmla="*/ 1007 h 4316"/>
                  <a:gd name="T28" fmla="*/ 562 w 688"/>
                  <a:gd name="T29" fmla="*/ 1271 h 4316"/>
                  <a:gd name="T30" fmla="*/ 622 w 688"/>
                  <a:gd name="T31" fmla="*/ 1541 h 4316"/>
                  <a:gd name="T32" fmla="*/ 658 w 688"/>
                  <a:gd name="T33" fmla="*/ 1810 h 4316"/>
                  <a:gd name="T34" fmla="*/ 676 w 688"/>
                  <a:gd name="T35" fmla="*/ 2086 h 4316"/>
                  <a:gd name="T36" fmla="*/ 676 w 688"/>
                  <a:gd name="T37" fmla="*/ 2368 h 4316"/>
                  <a:gd name="T38" fmla="*/ 658 w 688"/>
                  <a:gd name="T39" fmla="*/ 2650 h 4316"/>
                  <a:gd name="T40" fmla="*/ 616 w 688"/>
                  <a:gd name="T41" fmla="*/ 2931 h 4316"/>
                  <a:gd name="T42" fmla="*/ 556 w 688"/>
                  <a:gd name="T43" fmla="*/ 3213 h 4316"/>
                  <a:gd name="T44" fmla="*/ 473 w 688"/>
                  <a:gd name="T45" fmla="*/ 3495 h 4316"/>
                  <a:gd name="T46" fmla="*/ 371 w 688"/>
                  <a:gd name="T47" fmla="*/ 3777 h 4316"/>
                  <a:gd name="T48" fmla="*/ 251 w 688"/>
                  <a:gd name="T49" fmla="*/ 4046 h 4316"/>
                  <a:gd name="T50" fmla="*/ 114 w 688"/>
                  <a:gd name="T51" fmla="*/ 4316 h 4316"/>
                  <a:gd name="T52" fmla="*/ 126 w 688"/>
                  <a:gd name="T53" fmla="*/ 4316 h 4316"/>
                  <a:gd name="T54" fmla="*/ 263 w 688"/>
                  <a:gd name="T55" fmla="*/ 4046 h 4316"/>
                  <a:gd name="T56" fmla="*/ 383 w 688"/>
                  <a:gd name="T57" fmla="*/ 3777 h 4316"/>
                  <a:gd name="T58" fmla="*/ 485 w 688"/>
                  <a:gd name="T59" fmla="*/ 3495 h 4316"/>
                  <a:gd name="T60" fmla="*/ 568 w 688"/>
                  <a:gd name="T61" fmla="*/ 3219 h 4316"/>
                  <a:gd name="T62" fmla="*/ 628 w 688"/>
                  <a:gd name="T63" fmla="*/ 2937 h 4316"/>
                  <a:gd name="T64" fmla="*/ 670 w 688"/>
                  <a:gd name="T65" fmla="*/ 2656 h 4316"/>
                  <a:gd name="T66" fmla="*/ 688 w 688"/>
                  <a:gd name="T67" fmla="*/ 2368 h 4316"/>
                  <a:gd name="T68" fmla="*/ 688 w 688"/>
                  <a:gd name="T69" fmla="*/ 2086 h 4316"/>
                  <a:gd name="T70" fmla="*/ 688 w 688"/>
                  <a:gd name="T71" fmla="*/ 208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688" h="4316">
                    <a:moveTo>
                      <a:pt x="688" y="2086"/>
                    </a:moveTo>
                    <a:lnTo>
                      <a:pt x="670" y="1810"/>
                    </a:lnTo>
                    <a:lnTo>
                      <a:pt x="634" y="1541"/>
                    </a:lnTo>
                    <a:lnTo>
                      <a:pt x="574" y="1271"/>
                    </a:lnTo>
                    <a:lnTo>
                      <a:pt x="497" y="1007"/>
                    </a:lnTo>
                    <a:lnTo>
                      <a:pt x="401" y="749"/>
                    </a:lnTo>
                    <a:lnTo>
                      <a:pt x="293" y="492"/>
                    </a:lnTo>
                    <a:lnTo>
                      <a:pt x="162" y="240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50" y="240"/>
                    </a:lnTo>
                    <a:lnTo>
                      <a:pt x="281" y="492"/>
                    </a:lnTo>
                    <a:lnTo>
                      <a:pt x="389" y="749"/>
                    </a:lnTo>
                    <a:lnTo>
                      <a:pt x="485" y="1007"/>
                    </a:lnTo>
                    <a:lnTo>
                      <a:pt x="562" y="1271"/>
                    </a:lnTo>
                    <a:lnTo>
                      <a:pt x="622" y="1541"/>
                    </a:lnTo>
                    <a:lnTo>
                      <a:pt x="658" y="1810"/>
                    </a:lnTo>
                    <a:lnTo>
                      <a:pt x="676" y="2086"/>
                    </a:lnTo>
                    <a:lnTo>
                      <a:pt x="676" y="2368"/>
                    </a:lnTo>
                    <a:lnTo>
                      <a:pt x="658" y="2650"/>
                    </a:lnTo>
                    <a:lnTo>
                      <a:pt x="616" y="2931"/>
                    </a:lnTo>
                    <a:lnTo>
                      <a:pt x="556" y="3213"/>
                    </a:lnTo>
                    <a:lnTo>
                      <a:pt x="473" y="3495"/>
                    </a:lnTo>
                    <a:lnTo>
                      <a:pt x="371" y="3777"/>
                    </a:lnTo>
                    <a:lnTo>
                      <a:pt x="251" y="4046"/>
                    </a:lnTo>
                    <a:lnTo>
                      <a:pt x="114" y="4316"/>
                    </a:lnTo>
                    <a:lnTo>
                      <a:pt x="126" y="4316"/>
                    </a:lnTo>
                    <a:lnTo>
                      <a:pt x="263" y="4046"/>
                    </a:lnTo>
                    <a:lnTo>
                      <a:pt x="383" y="3777"/>
                    </a:lnTo>
                    <a:lnTo>
                      <a:pt x="485" y="3495"/>
                    </a:lnTo>
                    <a:lnTo>
                      <a:pt x="568" y="3219"/>
                    </a:lnTo>
                    <a:lnTo>
                      <a:pt x="628" y="2937"/>
                    </a:lnTo>
                    <a:lnTo>
                      <a:pt x="670" y="2656"/>
                    </a:lnTo>
                    <a:lnTo>
                      <a:pt x="688" y="2368"/>
                    </a:lnTo>
                    <a:lnTo>
                      <a:pt x="688" y="2086"/>
                    </a:lnTo>
                    <a:lnTo>
                      <a:pt x="688" y="208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5" name="Freeform 13"/>
              <p:cNvSpPr>
                <a:spLocks/>
              </p:cNvSpPr>
              <p:nvPr userDrawn="1"/>
            </p:nvSpPr>
            <p:spPr bwMode="hidden">
              <a:xfrm>
                <a:off x="4522" y="0"/>
                <a:ext cx="864" cy="4316"/>
              </a:xfrm>
              <a:custGeom>
                <a:avLst/>
                <a:gdLst>
                  <a:gd name="T0" fmla="*/ 855 w 861"/>
                  <a:gd name="T1" fmla="*/ 2128 h 4316"/>
                  <a:gd name="T2" fmla="*/ 831 w 861"/>
                  <a:gd name="T3" fmla="*/ 1834 h 4316"/>
                  <a:gd name="T4" fmla="*/ 808 w 861"/>
                  <a:gd name="T5" fmla="*/ 1684 h 4316"/>
                  <a:gd name="T6" fmla="*/ 784 w 861"/>
                  <a:gd name="T7" fmla="*/ 1541 h 4316"/>
                  <a:gd name="T8" fmla="*/ 748 w 861"/>
                  <a:gd name="T9" fmla="*/ 1397 h 4316"/>
                  <a:gd name="T10" fmla="*/ 712 w 861"/>
                  <a:gd name="T11" fmla="*/ 1253 h 4316"/>
                  <a:gd name="T12" fmla="*/ 664 w 861"/>
                  <a:gd name="T13" fmla="*/ 1115 h 4316"/>
                  <a:gd name="T14" fmla="*/ 610 w 861"/>
                  <a:gd name="T15" fmla="*/ 977 h 4316"/>
                  <a:gd name="T16" fmla="*/ 491 w 861"/>
                  <a:gd name="T17" fmla="*/ 719 h 4316"/>
                  <a:gd name="T18" fmla="*/ 353 w 861"/>
                  <a:gd name="T19" fmla="*/ 468 h 4316"/>
                  <a:gd name="T20" fmla="*/ 192 w 861"/>
                  <a:gd name="T21" fmla="*/ 228 h 4316"/>
                  <a:gd name="T22" fmla="*/ 12 w 861"/>
                  <a:gd name="T23" fmla="*/ 0 h 4316"/>
                  <a:gd name="T24" fmla="*/ 0 w 861"/>
                  <a:gd name="T25" fmla="*/ 0 h 4316"/>
                  <a:gd name="T26" fmla="*/ 180 w 861"/>
                  <a:gd name="T27" fmla="*/ 228 h 4316"/>
                  <a:gd name="T28" fmla="*/ 341 w 861"/>
                  <a:gd name="T29" fmla="*/ 468 h 4316"/>
                  <a:gd name="T30" fmla="*/ 479 w 861"/>
                  <a:gd name="T31" fmla="*/ 719 h 4316"/>
                  <a:gd name="T32" fmla="*/ 598 w 861"/>
                  <a:gd name="T33" fmla="*/ 983 h 4316"/>
                  <a:gd name="T34" fmla="*/ 652 w 861"/>
                  <a:gd name="T35" fmla="*/ 1121 h 4316"/>
                  <a:gd name="T36" fmla="*/ 700 w 861"/>
                  <a:gd name="T37" fmla="*/ 1259 h 4316"/>
                  <a:gd name="T38" fmla="*/ 736 w 861"/>
                  <a:gd name="T39" fmla="*/ 1403 h 4316"/>
                  <a:gd name="T40" fmla="*/ 772 w 861"/>
                  <a:gd name="T41" fmla="*/ 1547 h 4316"/>
                  <a:gd name="T42" fmla="*/ 802 w 861"/>
                  <a:gd name="T43" fmla="*/ 1690 h 4316"/>
                  <a:gd name="T44" fmla="*/ 819 w 861"/>
                  <a:gd name="T45" fmla="*/ 1834 h 4316"/>
                  <a:gd name="T46" fmla="*/ 837 w 861"/>
                  <a:gd name="T47" fmla="*/ 1984 h 4316"/>
                  <a:gd name="T48" fmla="*/ 843 w 861"/>
                  <a:gd name="T49" fmla="*/ 2128 h 4316"/>
                  <a:gd name="T50" fmla="*/ 849 w 861"/>
                  <a:gd name="T51" fmla="*/ 2278 h 4316"/>
                  <a:gd name="T52" fmla="*/ 843 w 861"/>
                  <a:gd name="T53" fmla="*/ 2428 h 4316"/>
                  <a:gd name="T54" fmla="*/ 831 w 861"/>
                  <a:gd name="T55" fmla="*/ 2572 h 4316"/>
                  <a:gd name="T56" fmla="*/ 819 w 861"/>
                  <a:gd name="T57" fmla="*/ 2721 h 4316"/>
                  <a:gd name="T58" fmla="*/ 796 w 861"/>
                  <a:gd name="T59" fmla="*/ 2865 h 4316"/>
                  <a:gd name="T60" fmla="*/ 766 w 861"/>
                  <a:gd name="T61" fmla="*/ 3015 h 4316"/>
                  <a:gd name="T62" fmla="*/ 724 w 861"/>
                  <a:gd name="T63" fmla="*/ 3159 h 4316"/>
                  <a:gd name="T64" fmla="*/ 682 w 861"/>
                  <a:gd name="T65" fmla="*/ 3303 h 4316"/>
                  <a:gd name="T66" fmla="*/ 586 w 861"/>
                  <a:gd name="T67" fmla="*/ 3567 h 4316"/>
                  <a:gd name="T68" fmla="*/ 473 w 861"/>
                  <a:gd name="T69" fmla="*/ 3824 h 4316"/>
                  <a:gd name="T70" fmla="*/ 335 w 861"/>
                  <a:gd name="T71" fmla="*/ 4076 h 4316"/>
                  <a:gd name="T72" fmla="*/ 180 w 861"/>
                  <a:gd name="T73" fmla="*/ 4316 h 4316"/>
                  <a:gd name="T74" fmla="*/ 192 w 861"/>
                  <a:gd name="T75" fmla="*/ 4316 h 4316"/>
                  <a:gd name="T76" fmla="*/ 347 w 861"/>
                  <a:gd name="T77" fmla="*/ 4076 h 4316"/>
                  <a:gd name="T78" fmla="*/ 485 w 861"/>
                  <a:gd name="T79" fmla="*/ 3824 h 4316"/>
                  <a:gd name="T80" fmla="*/ 598 w 861"/>
                  <a:gd name="T81" fmla="*/ 3573 h 4316"/>
                  <a:gd name="T82" fmla="*/ 694 w 861"/>
                  <a:gd name="T83" fmla="*/ 3309 h 4316"/>
                  <a:gd name="T84" fmla="*/ 736 w 861"/>
                  <a:gd name="T85" fmla="*/ 3165 h 4316"/>
                  <a:gd name="T86" fmla="*/ 778 w 861"/>
                  <a:gd name="T87" fmla="*/ 3021 h 4316"/>
                  <a:gd name="T88" fmla="*/ 808 w 861"/>
                  <a:gd name="T89" fmla="*/ 2871 h 4316"/>
                  <a:gd name="T90" fmla="*/ 831 w 861"/>
                  <a:gd name="T91" fmla="*/ 2727 h 4316"/>
                  <a:gd name="T92" fmla="*/ 843 w 861"/>
                  <a:gd name="T93" fmla="*/ 2578 h 4316"/>
                  <a:gd name="T94" fmla="*/ 855 w 861"/>
                  <a:gd name="T95" fmla="*/ 2428 h 4316"/>
                  <a:gd name="T96" fmla="*/ 861 w 861"/>
                  <a:gd name="T97" fmla="*/ 2278 h 4316"/>
                  <a:gd name="T98" fmla="*/ 855 w 861"/>
                  <a:gd name="T99" fmla="*/ 2128 h 4316"/>
                  <a:gd name="T100" fmla="*/ 855 w 861"/>
                  <a:gd name="T101" fmla="*/ 212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61" h="4316">
                    <a:moveTo>
                      <a:pt x="855" y="2128"/>
                    </a:moveTo>
                    <a:lnTo>
                      <a:pt x="831" y="1834"/>
                    </a:lnTo>
                    <a:lnTo>
                      <a:pt x="808" y="1684"/>
                    </a:lnTo>
                    <a:lnTo>
                      <a:pt x="784" y="1541"/>
                    </a:lnTo>
                    <a:lnTo>
                      <a:pt x="748" y="1397"/>
                    </a:lnTo>
                    <a:lnTo>
                      <a:pt x="712" y="1253"/>
                    </a:lnTo>
                    <a:lnTo>
                      <a:pt x="664" y="1115"/>
                    </a:lnTo>
                    <a:lnTo>
                      <a:pt x="610" y="977"/>
                    </a:lnTo>
                    <a:lnTo>
                      <a:pt x="491" y="719"/>
                    </a:lnTo>
                    <a:lnTo>
                      <a:pt x="353" y="468"/>
                    </a:lnTo>
                    <a:lnTo>
                      <a:pt x="192" y="228"/>
                    </a:lnTo>
                    <a:lnTo>
                      <a:pt x="12" y="0"/>
                    </a:lnTo>
                    <a:lnTo>
                      <a:pt x="0" y="0"/>
                    </a:lnTo>
                    <a:lnTo>
                      <a:pt x="180" y="228"/>
                    </a:lnTo>
                    <a:lnTo>
                      <a:pt x="341" y="468"/>
                    </a:lnTo>
                    <a:lnTo>
                      <a:pt x="479" y="719"/>
                    </a:lnTo>
                    <a:lnTo>
                      <a:pt x="598" y="983"/>
                    </a:lnTo>
                    <a:lnTo>
                      <a:pt x="652" y="1121"/>
                    </a:lnTo>
                    <a:lnTo>
                      <a:pt x="700" y="1259"/>
                    </a:lnTo>
                    <a:lnTo>
                      <a:pt x="736" y="1403"/>
                    </a:lnTo>
                    <a:lnTo>
                      <a:pt x="772" y="1547"/>
                    </a:lnTo>
                    <a:lnTo>
                      <a:pt x="802" y="1690"/>
                    </a:lnTo>
                    <a:lnTo>
                      <a:pt x="819" y="1834"/>
                    </a:lnTo>
                    <a:lnTo>
                      <a:pt x="837" y="1984"/>
                    </a:lnTo>
                    <a:lnTo>
                      <a:pt x="843" y="2128"/>
                    </a:lnTo>
                    <a:lnTo>
                      <a:pt x="849" y="2278"/>
                    </a:lnTo>
                    <a:lnTo>
                      <a:pt x="843" y="2428"/>
                    </a:lnTo>
                    <a:lnTo>
                      <a:pt x="831" y="2572"/>
                    </a:lnTo>
                    <a:lnTo>
                      <a:pt x="819" y="2721"/>
                    </a:lnTo>
                    <a:lnTo>
                      <a:pt x="796" y="2865"/>
                    </a:lnTo>
                    <a:lnTo>
                      <a:pt x="766" y="3015"/>
                    </a:lnTo>
                    <a:lnTo>
                      <a:pt x="724" y="3159"/>
                    </a:lnTo>
                    <a:lnTo>
                      <a:pt x="682" y="3303"/>
                    </a:lnTo>
                    <a:lnTo>
                      <a:pt x="586" y="3567"/>
                    </a:lnTo>
                    <a:lnTo>
                      <a:pt x="473" y="3824"/>
                    </a:lnTo>
                    <a:lnTo>
                      <a:pt x="335" y="4076"/>
                    </a:lnTo>
                    <a:lnTo>
                      <a:pt x="180" y="4316"/>
                    </a:lnTo>
                    <a:lnTo>
                      <a:pt x="192" y="4316"/>
                    </a:lnTo>
                    <a:lnTo>
                      <a:pt x="347" y="4076"/>
                    </a:lnTo>
                    <a:lnTo>
                      <a:pt x="485" y="3824"/>
                    </a:lnTo>
                    <a:lnTo>
                      <a:pt x="598" y="3573"/>
                    </a:lnTo>
                    <a:lnTo>
                      <a:pt x="694" y="3309"/>
                    </a:lnTo>
                    <a:lnTo>
                      <a:pt x="736" y="3165"/>
                    </a:lnTo>
                    <a:lnTo>
                      <a:pt x="778" y="3021"/>
                    </a:lnTo>
                    <a:lnTo>
                      <a:pt x="808" y="2871"/>
                    </a:lnTo>
                    <a:lnTo>
                      <a:pt x="831" y="2727"/>
                    </a:lnTo>
                    <a:lnTo>
                      <a:pt x="843" y="2578"/>
                    </a:lnTo>
                    <a:lnTo>
                      <a:pt x="855" y="2428"/>
                    </a:lnTo>
                    <a:lnTo>
                      <a:pt x="861" y="2278"/>
                    </a:lnTo>
                    <a:lnTo>
                      <a:pt x="855" y="2128"/>
                    </a:lnTo>
                    <a:lnTo>
                      <a:pt x="855" y="212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6" name="Freeform 14"/>
              <p:cNvSpPr>
                <a:spLocks/>
              </p:cNvSpPr>
              <p:nvPr userDrawn="1"/>
            </p:nvSpPr>
            <p:spPr bwMode="hidden">
              <a:xfrm>
                <a:off x="2399" y="0"/>
                <a:ext cx="150" cy="4316"/>
              </a:xfrm>
              <a:custGeom>
                <a:avLst/>
                <a:gdLst>
                  <a:gd name="T0" fmla="*/ 18 w 149"/>
                  <a:gd name="T1" fmla="*/ 1942 h 4316"/>
                  <a:gd name="T2" fmla="*/ 30 w 149"/>
                  <a:gd name="T3" fmla="*/ 1630 h 4316"/>
                  <a:gd name="T4" fmla="*/ 42 w 149"/>
                  <a:gd name="T5" fmla="*/ 1331 h 4316"/>
                  <a:gd name="T6" fmla="*/ 59 w 149"/>
                  <a:gd name="T7" fmla="*/ 1055 h 4316"/>
                  <a:gd name="T8" fmla="*/ 77 w 149"/>
                  <a:gd name="T9" fmla="*/ 791 h 4316"/>
                  <a:gd name="T10" fmla="*/ 83 w 149"/>
                  <a:gd name="T11" fmla="*/ 671 h 4316"/>
                  <a:gd name="T12" fmla="*/ 95 w 149"/>
                  <a:gd name="T13" fmla="*/ 557 h 4316"/>
                  <a:gd name="T14" fmla="*/ 107 w 149"/>
                  <a:gd name="T15" fmla="*/ 444 h 4316"/>
                  <a:gd name="T16" fmla="*/ 113 w 149"/>
                  <a:gd name="T17" fmla="*/ 342 h 4316"/>
                  <a:gd name="T18" fmla="*/ 125 w 149"/>
                  <a:gd name="T19" fmla="*/ 246 h 4316"/>
                  <a:gd name="T20" fmla="*/ 131 w 149"/>
                  <a:gd name="T21" fmla="*/ 156 h 4316"/>
                  <a:gd name="T22" fmla="*/ 143 w 149"/>
                  <a:gd name="T23" fmla="*/ 72 h 4316"/>
                  <a:gd name="T24" fmla="*/ 149 w 149"/>
                  <a:gd name="T25" fmla="*/ 0 h 4316"/>
                  <a:gd name="T26" fmla="*/ 137 w 149"/>
                  <a:gd name="T27" fmla="*/ 0 h 4316"/>
                  <a:gd name="T28" fmla="*/ 131 w 149"/>
                  <a:gd name="T29" fmla="*/ 72 h 4316"/>
                  <a:gd name="T30" fmla="*/ 119 w 149"/>
                  <a:gd name="T31" fmla="*/ 156 h 4316"/>
                  <a:gd name="T32" fmla="*/ 113 w 149"/>
                  <a:gd name="T33" fmla="*/ 246 h 4316"/>
                  <a:gd name="T34" fmla="*/ 101 w 149"/>
                  <a:gd name="T35" fmla="*/ 342 h 4316"/>
                  <a:gd name="T36" fmla="*/ 95 w 149"/>
                  <a:gd name="T37" fmla="*/ 444 h 4316"/>
                  <a:gd name="T38" fmla="*/ 83 w 149"/>
                  <a:gd name="T39" fmla="*/ 557 h 4316"/>
                  <a:gd name="T40" fmla="*/ 71 w 149"/>
                  <a:gd name="T41" fmla="*/ 671 h 4316"/>
                  <a:gd name="T42" fmla="*/ 65 w 149"/>
                  <a:gd name="T43" fmla="*/ 791 h 4316"/>
                  <a:gd name="T44" fmla="*/ 48 w 149"/>
                  <a:gd name="T45" fmla="*/ 1055 h 4316"/>
                  <a:gd name="T46" fmla="*/ 30 w 149"/>
                  <a:gd name="T47" fmla="*/ 1331 h 4316"/>
                  <a:gd name="T48" fmla="*/ 18 w 149"/>
                  <a:gd name="T49" fmla="*/ 1630 h 4316"/>
                  <a:gd name="T50" fmla="*/ 6 w 149"/>
                  <a:gd name="T51" fmla="*/ 1942 h 4316"/>
                  <a:gd name="T52" fmla="*/ 0 w 149"/>
                  <a:gd name="T53" fmla="*/ 2278 h 4316"/>
                  <a:gd name="T54" fmla="*/ 6 w 149"/>
                  <a:gd name="T55" fmla="*/ 2602 h 4316"/>
                  <a:gd name="T56" fmla="*/ 12 w 149"/>
                  <a:gd name="T57" fmla="*/ 2919 h 4316"/>
                  <a:gd name="T58" fmla="*/ 24 w 149"/>
                  <a:gd name="T59" fmla="*/ 3219 h 4316"/>
                  <a:gd name="T60" fmla="*/ 36 w 149"/>
                  <a:gd name="T61" fmla="*/ 3513 h 4316"/>
                  <a:gd name="T62" fmla="*/ 59 w 149"/>
                  <a:gd name="T63" fmla="*/ 3794 h 4316"/>
                  <a:gd name="T64" fmla="*/ 89 w 149"/>
                  <a:gd name="T65" fmla="*/ 4058 h 4316"/>
                  <a:gd name="T66" fmla="*/ 125 w 149"/>
                  <a:gd name="T67" fmla="*/ 4316 h 4316"/>
                  <a:gd name="T68" fmla="*/ 137 w 149"/>
                  <a:gd name="T69" fmla="*/ 4316 h 4316"/>
                  <a:gd name="T70" fmla="*/ 101 w 149"/>
                  <a:gd name="T71" fmla="*/ 4058 h 4316"/>
                  <a:gd name="T72" fmla="*/ 71 w 149"/>
                  <a:gd name="T73" fmla="*/ 3794 h 4316"/>
                  <a:gd name="T74" fmla="*/ 48 w 149"/>
                  <a:gd name="T75" fmla="*/ 3513 h 4316"/>
                  <a:gd name="T76" fmla="*/ 36 w 149"/>
                  <a:gd name="T77" fmla="*/ 3225 h 4316"/>
                  <a:gd name="T78" fmla="*/ 24 w 149"/>
                  <a:gd name="T79" fmla="*/ 2919 h 4316"/>
                  <a:gd name="T80" fmla="*/ 18 w 149"/>
                  <a:gd name="T81" fmla="*/ 2608 h 4316"/>
                  <a:gd name="T82" fmla="*/ 12 w 149"/>
                  <a:gd name="T83" fmla="*/ 2278 h 4316"/>
                  <a:gd name="T84" fmla="*/ 18 w 149"/>
                  <a:gd name="T85" fmla="*/ 1942 h 4316"/>
                  <a:gd name="T86" fmla="*/ 18 w 149"/>
                  <a:gd name="T87" fmla="*/ 194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149" h="4316">
                    <a:moveTo>
                      <a:pt x="18" y="1942"/>
                    </a:moveTo>
                    <a:lnTo>
                      <a:pt x="30" y="1630"/>
                    </a:lnTo>
                    <a:lnTo>
                      <a:pt x="42" y="1331"/>
                    </a:lnTo>
                    <a:lnTo>
                      <a:pt x="59" y="1055"/>
                    </a:lnTo>
                    <a:lnTo>
                      <a:pt x="77" y="791"/>
                    </a:lnTo>
                    <a:lnTo>
                      <a:pt x="83" y="671"/>
                    </a:lnTo>
                    <a:lnTo>
                      <a:pt x="95" y="557"/>
                    </a:lnTo>
                    <a:lnTo>
                      <a:pt x="107" y="444"/>
                    </a:lnTo>
                    <a:lnTo>
                      <a:pt x="113" y="342"/>
                    </a:lnTo>
                    <a:lnTo>
                      <a:pt x="125" y="246"/>
                    </a:lnTo>
                    <a:lnTo>
                      <a:pt x="131" y="156"/>
                    </a:lnTo>
                    <a:lnTo>
                      <a:pt x="143" y="72"/>
                    </a:lnTo>
                    <a:lnTo>
                      <a:pt x="149" y="0"/>
                    </a:lnTo>
                    <a:lnTo>
                      <a:pt x="137" y="0"/>
                    </a:lnTo>
                    <a:lnTo>
                      <a:pt x="131" y="72"/>
                    </a:lnTo>
                    <a:lnTo>
                      <a:pt x="119" y="156"/>
                    </a:lnTo>
                    <a:lnTo>
                      <a:pt x="113" y="246"/>
                    </a:lnTo>
                    <a:lnTo>
                      <a:pt x="101" y="342"/>
                    </a:lnTo>
                    <a:lnTo>
                      <a:pt x="95" y="444"/>
                    </a:lnTo>
                    <a:lnTo>
                      <a:pt x="83" y="557"/>
                    </a:lnTo>
                    <a:lnTo>
                      <a:pt x="71" y="671"/>
                    </a:lnTo>
                    <a:lnTo>
                      <a:pt x="65" y="791"/>
                    </a:lnTo>
                    <a:lnTo>
                      <a:pt x="48" y="1055"/>
                    </a:lnTo>
                    <a:lnTo>
                      <a:pt x="30" y="1331"/>
                    </a:lnTo>
                    <a:lnTo>
                      <a:pt x="18" y="1630"/>
                    </a:lnTo>
                    <a:lnTo>
                      <a:pt x="6" y="1942"/>
                    </a:lnTo>
                    <a:lnTo>
                      <a:pt x="0" y="2278"/>
                    </a:lnTo>
                    <a:lnTo>
                      <a:pt x="6" y="2602"/>
                    </a:lnTo>
                    <a:lnTo>
                      <a:pt x="12" y="2919"/>
                    </a:lnTo>
                    <a:lnTo>
                      <a:pt x="24" y="3219"/>
                    </a:lnTo>
                    <a:lnTo>
                      <a:pt x="36" y="3513"/>
                    </a:lnTo>
                    <a:lnTo>
                      <a:pt x="59" y="3794"/>
                    </a:lnTo>
                    <a:lnTo>
                      <a:pt x="89" y="4058"/>
                    </a:lnTo>
                    <a:lnTo>
                      <a:pt x="125" y="4316"/>
                    </a:lnTo>
                    <a:lnTo>
                      <a:pt x="137" y="4316"/>
                    </a:lnTo>
                    <a:lnTo>
                      <a:pt x="101" y="4058"/>
                    </a:lnTo>
                    <a:lnTo>
                      <a:pt x="71" y="3794"/>
                    </a:lnTo>
                    <a:lnTo>
                      <a:pt x="48" y="3513"/>
                    </a:lnTo>
                    <a:lnTo>
                      <a:pt x="36" y="3225"/>
                    </a:lnTo>
                    <a:lnTo>
                      <a:pt x="24" y="2919"/>
                    </a:lnTo>
                    <a:lnTo>
                      <a:pt x="18" y="2608"/>
                    </a:lnTo>
                    <a:lnTo>
                      <a:pt x="12" y="2278"/>
                    </a:lnTo>
                    <a:lnTo>
                      <a:pt x="18" y="1942"/>
                    </a:lnTo>
                    <a:lnTo>
                      <a:pt x="18" y="194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7" name="Freeform 15"/>
              <p:cNvSpPr>
                <a:spLocks/>
              </p:cNvSpPr>
              <p:nvPr userDrawn="1"/>
            </p:nvSpPr>
            <p:spPr bwMode="hidden">
              <a:xfrm>
                <a:off x="1967" y="0"/>
                <a:ext cx="300" cy="4316"/>
              </a:xfrm>
              <a:custGeom>
                <a:avLst/>
                <a:gdLst>
                  <a:gd name="T0" fmla="*/ 18 w 299"/>
                  <a:gd name="T1" fmla="*/ 2062 h 4316"/>
                  <a:gd name="T2" fmla="*/ 30 w 299"/>
                  <a:gd name="T3" fmla="*/ 1750 h 4316"/>
                  <a:gd name="T4" fmla="*/ 54 w 299"/>
                  <a:gd name="T5" fmla="*/ 1451 h 4316"/>
                  <a:gd name="T6" fmla="*/ 84 w 299"/>
                  <a:gd name="T7" fmla="*/ 1169 h 4316"/>
                  <a:gd name="T8" fmla="*/ 126 w 299"/>
                  <a:gd name="T9" fmla="*/ 899 h 4316"/>
                  <a:gd name="T10" fmla="*/ 162 w 299"/>
                  <a:gd name="T11" fmla="*/ 641 h 4316"/>
                  <a:gd name="T12" fmla="*/ 209 w 299"/>
                  <a:gd name="T13" fmla="*/ 408 h 4316"/>
                  <a:gd name="T14" fmla="*/ 251 w 299"/>
                  <a:gd name="T15" fmla="*/ 192 h 4316"/>
                  <a:gd name="T16" fmla="*/ 299 w 299"/>
                  <a:gd name="T17" fmla="*/ 0 h 4316"/>
                  <a:gd name="T18" fmla="*/ 287 w 299"/>
                  <a:gd name="T19" fmla="*/ 0 h 4316"/>
                  <a:gd name="T20" fmla="*/ 239 w 299"/>
                  <a:gd name="T21" fmla="*/ 192 h 4316"/>
                  <a:gd name="T22" fmla="*/ 198 w 299"/>
                  <a:gd name="T23" fmla="*/ 408 h 4316"/>
                  <a:gd name="T24" fmla="*/ 156 w 299"/>
                  <a:gd name="T25" fmla="*/ 641 h 4316"/>
                  <a:gd name="T26" fmla="*/ 114 w 299"/>
                  <a:gd name="T27" fmla="*/ 899 h 4316"/>
                  <a:gd name="T28" fmla="*/ 78 w 299"/>
                  <a:gd name="T29" fmla="*/ 1169 h 4316"/>
                  <a:gd name="T30" fmla="*/ 48 w 299"/>
                  <a:gd name="T31" fmla="*/ 1451 h 4316"/>
                  <a:gd name="T32" fmla="*/ 24 w 299"/>
                  <a:gd name="T33" fmla="*/ 1750 h 4316"/>
                  <a:gd name="T34" fmla="*/ 6 w 299"/>
                  <a:gd name="T35" fmla="*/ 2062 h 4316"/>
                  <a:gd name="T36" fmla="*/ 0 w 299"/>
                  <a:gd name="T37" fmla="*/ 2374 h 4316"/>
                  <a:gd name="T38" fmla="*/ 12 w 299"/>
                  <a:gd name="T39" fmla="*/ 2674 h 4316"/>
                  <a:gd name="T40" fmla="*/ 30 w 299"/>
                  <a:gd name="T41" fmla="*/ 2973 h 4316"/>
                  <a:gd name="T42" fmla="*/ 54 w 299"/>
                  <a:gd name="T43" fmla="*/ 3255 h 4316"/>
                  <a:gd name="T44" fmla="*/ 96 w 299"/>
                  <a:gd name="T45" fmla="*/ 3537 h 4316"/>
                  <a:gd name="T46" fmla="*/ 144 w 299"/>
                  <a:gd name="T47" fmla="*/ 3806 h 4316"/>
                  <a:gd name="T48" fmla="*/ 203 w 299"/>
                  <a:gd name="T49" fmla="*/ 4064 h 4316"/>
                  <a:gd name="T50" fmla="*/ 275 w 299"/>
                  <a:gd name="T51" fmla="*/ 4316 h 4316"/>
                  <a:gd name="T52" fmla="*/ 287 w 299"/>
                  <a:gd name="T53" fmla="*/ 4316 h 4316"/>
                  <a:gd name="T54" fmla="*/ 215 w 299"/>
                  <a:gd name="T55" fmla="*/ 4064 h 4316"/>
                  <a:gd name="T56" fmla="*/ 156 w 299"/>
                  <a:gd name="T57" fmla="*/ 3806 h 4316"/>
                  <a:gd name="T58" fmla="*/ 108 w 299"/>
                  <a:gd name="T59" fmla="*/ 3537 h 4316"/>
                  <a:gd name="T60" fmla="*/ 66 w 299"/>
                  <a:gd name="T61" fmla="*/ 3261 h 4316"/>
                  <a:gd name="T62" fmla="*/ 42 w 299"/>
                  <a:gd name="T63" fmla="*/ 2973 h 4316"/>
                  <a:gd name="T64" fmla="*/ 24 w 299"/>
                  <a:gd name="T65" fmla="*/ 2680 h 4316"/>
                  <a:gd name="T66" fmla="*/ 12 w 299"/>
                  <a:gd name="T67" fmla="*/ 2374 h 4316"/>
                  <a:gd name="T68" fmla="*/ 18 w 299"/>
                  <a:gd name="T69" fmla="*/ 2062 h 4316"/>
                  <a:gd name="T70" fmla="*/ 18 w 299"/>
                  <a:gd name="T71" fmla="*/ 2062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99" h="4316">
                    <a:moveTo>
                      <a:pt x="18" y="2062"/>
                    </a:moveTo>
                    <a:lnTo>
                      <a:pt x="30" y="1750"/>
                    </a:lnTo>
                    <a:lnTo>
                      <a:pt x="54" y="1451"/>
                    </a:lnTo>
                    <a:lnTo>
                      <a:pt x="84" y="1169"/>
                    </a:lnTo>
                    <a:lnTo>
                      <a:pt x="126" y="899"/>
                    </a:lnTo>
                    <a:lnTo>
                      <a:pt x="162" y="641"/>
                    </a:lnTo>
                    <a:lnTo>
                      <a:pt x="209" y="408"/>
                    </a:lnTo>
                    <a:lnTo>
                      <a:pt x="251" y="192"/>
                    </a:lnTo>
                    <a:lnTo>
                      <a:pt x="299" y="0"/>
                    </a:lnTo>
                    <a:lnTo>
                      <a:pt x="287" y="0"/>
                    </a:lnTo>
                    <a:lnTo>
                      <a:pt x="239" y="192"/>
                    </a:lnTo>
                    <a:lnTo>
                      <a:pt x="198" y="408"/>
                    </a:lnTo>
                    <a:lnTo>
                      <a:pt x="156" y="641"/>
                    </a:lnTo>
                    <a:lnTo>
                      <a:pt x="114" y="899"/>
                    </a:lnTo>
                    <a:lnTo>
                      <a:pt x="78" y="1169"/>
                    </a:lnTo>
                    <a:lnTo>
                      <a:pt x="48" y="1451"/>
                    </a:lnTo>
                    <a:lnTo>
                      <a:pt x="24" y="1750"/>
                    </a:lnTo>
                    <a:lnTo>
                      <a:pt x="6" y="2062"/>
                    </a:lnTo>
                    <a:lnTo>
                      <a:pt x="0" y="2374"/>
                    </a:lnTo>
                    <a:lnTo>
                      <a:pt x="12" y="2674"/>
                    </a:lnTo>
                    <a:lnTo>
                      <a:pt x="30" y="2973"/>
                    </a:lnTo>
                    <a:lnTo>
                      <a:pt x="54" y="3255"/>
                    </a:lnTo>
                    <a:lnTo>
                      <a:pt x="96" y="3537"/>
                    </a:lnTo>
                    <a:lnTo>
                      <a:pt x="144" y="3806"/>
                    </a:lnTo>
                    <a:lnTo>
                      <a:pt x="203" y="4064"/>
                    </a:lnTo>
                    <a:lnTo>
                      <a:pt x="275" y="4316"/>
                    </a:lnTo>
                    <a:lnTo>
                      <a:pt x="287" y="4316"/>
                    </a:lnTo>
                    <a:lnTo>
                      <a:pt x="215" y="4064"/>
                    </a:lnTo>
                    <a:lnTo>
                      <a:pt x="156" y="3806"/>
                    </a:lnTo>
                    <a:lnTo>
                      <a:pt x="108" y="3537"/>
                    </a:lnTo>
                    <a:lnTo>
                      <a:pt x="66" y="3261"/>
                    </a:lnTo>
                    <a:lnTo>
                      <a:pt x="42" y="2973"/>
                    </a:lnTo>
                    <a:lnTo>
                      <a:pt x="24" y="2680"/>
                    </a:lnTo>
                    <a:lnTo>
                      <a:pt x="12" y="2374"/>
                    </a:lnTo>
                    <a:lnTo>
                      <a:pt x="18" y="2062"/>
                    </a:lnTo>
                    <a:lnTo>
                      <a:pt x="18" y="2062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8" name="Freeform 16"/>
              <p:cNvSpPr>
                <a:spLocks/>
              </p:cNvSpPr>
              <p:nvPr userDrawn="1"/>
            </p:nvSpPr>
            <p:spPr bwMode="hidden">
              <a:xfrm>
                <a:off x="1566" y="0"/>
                <a:ext cx="425" cy="4316"/>
              </a:xfrm>
              <a:custGeom>
                <a:avLst/>
                <a:gdLst>
                  <a:gd name="T0" fmla="*/ 424 w 424"/>
                  <a:gd name="T1" fmla="*/ 0 h 4316"/>
                  <a:gd name="T2" fmla="*/ 412 w 424"/>
                  <a:gd name="T3" fmla="*/ 0 h 4316"/>
                  <a:gd name="T4" fmla="*/ 316 w 424"/>
                  <a:gd name="T5" fmla="*/ 222 h 4316"/>
                  <a:gd name="T6" fmla="*/ 239 w 424"/>
                  <a:gd name="T7" fmla="*/ 462 h 4316"/>
                  <a:gd name="T8" fmla="*/ 167 w 424"/>
                  <a:gd name="T9" fmla="*/ 707 h 4316"/>
                  <a:gd name="T10" fmla="*/ 107 w 424"/>
                  <a:gd name="T11" fmla="*/ 971 h 4316"/>
                  <a:gd name="T12" fmla="*/ 65 w 424"/>
                  <a:gd name="T13" fmla="*/ 1247 h 4316"/>
                  <a:gd name="T14" fmla="*/ 29 w 424"/>
                  <a:gd name="T15" fmla="*/ 1529 h 4316"/>
                  <a:gd name="T16" fmla="*/ 6 w 424"/>
                  <a:gd name="T17" fmla="*/ 1822 h 4316"/>
                  <a:gd name="T18" fmla="*/ 0 w 424"/>
                  <a:gd name="T19" fmla="*/ 2122 h 4316"/>
                  <a:gd name="T20" fmla="*/ 6 w 424"/>
                  <a:gd name="T21" fmla="*/ 2404 h 4316"/>
                  <a:gd name="T22" fmla="*/ 24 w 424"/>
                  <a:gd name="T23" fmla="*/ 2686 h 4316"/>
                  <a:gd name="T24" fmla="*/ 47 w 424"/>
                  <a:gd name="T25" fmla="*/ 2961 h 4316"/>
                  <a:gd name="T26" fmla="*/ 89 w 424"/>
                  <a:gd name="T27" fmla="*/ 3243 h 4316"/>
                  <a:gd name="T28" fmla="*/ 137 w 424"/>
                  <a:gd name="T29" fmla="*/ 3519 h 4316"/>
                  <a:gd name="T30" fmla="*/ 197 w 424"/>
                  <a:gd name="T31" fmla="*/ 3788 h 4316"/>
                  <a:gd name="T32" fmla="*/ 269 w 424"/>
                  <a:gd name="T33" fmla="*/ 4058 h 4316"/>
                  <a:gd name="T34" fmla="*/ 346 w 424"/>
                  <a:gd name="T35" fmla="*/ 4316 h 4316"/>
                  <a:gd name="T36" fmla="*/ 358 w 424"/>
                  <a:gd name="T37" fmla="*/ 4316 h 4316"/>
                  <a:gd name="T38" fmla="*/ 281 w 424"/>
                  <a:gd name="T39" fmla="*/ 4058 h 4316"/>
                  <a:gd name="T40" fmla="*/ 209 w 424"/>
                  <a:gd name="T41" fmla="*/ 3788 h 4316"/>
                  <a:gd name="T42" fmla="*/ 149 w 424"/>
                  <a:gd name="T43" fmla="*/ 3519 h 4316"/>
                  <a:gd name="T44" fmla="*/ 101 w 424"/>
                  <a:gd name="T45" fmla="*/ 3243 h 4316"/>
                  <a:gd name="T46" fmla="*/ 59 w 424"/>
                  <a:gd name="T47" fmla="*/ 2961 h 4316"/>
                  <a:gd name="T48" fmla="*/ 35 w 424"/>
                  <a:gd name="T49" fmla="*/ 2686 h 4316"/>
                  <a:gd name="T50" fmla="*/ 18 w 424"/>
                  <a:gd name="T51" fmla="*/ 2404 h 4316"/>
                  <a:gd name="T52" fmla="*/ 12 w 424"/>
                  <a:gd name="T53" fmla="*/ 2122 h 4316"/>
                  <a:gd name="T54" fmla="*/ 18 w 424"/>
                  <a:gd name="T55" fmla="*/ 1822 h 4316"/>
                  <a:gd name="T56" fmla="*/ 41 w 424"/>
                  <a:gd name="T57" fmla="*/ 1529 h 4316"/>
                  <a:gd name="T58" fmla="*/ 71 w 424"/>
                  <a:gd name="T59" fmla="*/ 1247 h 4316"/>
                  <a:gd name="T60" fmla="*/ 119 w 424"/>
                  <a:gd name="T61" fmla="*/ 971 h 4316"/>
                  <a:gd name="T62" fmla="*/ 179 w 424"/>
                  <a:gd name="T63" fmla="*/ 707 h 4316"/>
                  <a:gd name="T64" fmla="*/ 245 w 424"/>
                  <a:gd name="T65" fmla="*/ 462 h 4316"/>
                  <a:gd name="T66" fmla="*/ 328 w 424"/>
                  <a:gd name="T67" fmla="*/ 222 h 4316"/>
                  <a:gd name="T68" fmla="*/ 424 w 424"/>
                  <a:gd name="T69" fmla="*/ 0 h 4316"/>
                  <a:gd name="T70" fmla="*/ 424 w 424"/>
                  <a:gd name="T71" fmla="*/ 0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24" h="4316">
                    <a:moveTo>
                      <a:pt x="424" y="0"/>
                    </a:moveTo>
                    <a:lnTo>
                      <a:pt x="412" y="0"/>
                    </a:lnTo>
                    <a:lnTo>
                      <a:pt x="316" y="222"/>
                    </a:lnTo>
                    <a:lnTo>
                      <a:pt x="239" y="462"/>
                    </a:lnTo>
                    <a:lnTo>
                      <a:pt x="167" y="707"/>
                    </a:lnTo>
                    <a:lnTo>
                      <a:pt x="107" y="971"/>
                    </a:lnTo>
                    <a:lnTo>
                      <a:pt x="65" y="1247"/>
                    </a:lnTo>
                    <a:lnTo>
                      <a:pt x="29" y="1529"/>
                    </a:lnTo>
                    <a:lnTo>
                      <a:pt x="6" y="1822"/>
                    </a:lnTo>
                    <a:lnTo>
                      <a:pt x="0" y="2122"/>
                    </a:lnTo>
                    <a:lnTo>
                      <a:pt x="6" y="2404"/>
                    </a:lnTo>
                    <a:lnTo>
                      <a:pt x="24" y="2686"/>
                    </a:lnTo>
                    <a:lnTo>
                      <a:pt x="47" y="2961"/>
                    </a:lnTo>
                    <a:lnTo>
                      <a:pt x="89" y="3243"/>
                    </a:lnTo>
                    <a:lnTo>
                      <a:pt x="137" y="3519"/>
                    </a:lnTo>
                    <a:lnTo>
                      <a:pt x="197" y="3788"/>
                    </a:lnTo>
                    <a:lnTo>
                      <a:pt x="269" y="4058"/>
                    </a:lnTo>
                    <a:lnTo>
                      <a:pt x="346" y="4316"/>
                    </a:lnTo>
                    <a:lnTo>
                      <a:pt x="358" y="4316"/>
                    </a:lnTo>
                    <a:lnTo>
                      <a:pt x="281" y="4058"/>
                    </a:lnTo>
                    <a:lnTo>
                      <a:pt x="209" y="3788"/>
                    </a:lnTo>
                    <a:lnTo>
                      <a:pt x="149" y="3519"/>
                    </a:lnTo>
                    <a:lnTo>
                      <a:pt x="101" y="3243"/>
                    </a:lnTo>
                    <a:lnTo>
                      <a:pt x="59" y="2961"/>
                    </a:lnTo>
                    <a:lnTo>
                      <a:pt x="35" y="2686"/>
                    </a:lnTo>
                    <a:lnTo>
                      <a:pt x="18" y="2404"/>
                    </a:lnTo>
                    <a:lnTo>
                      <a:pt x="12" y="2122"/>
                    </a:lnTo>
                    <a:lnTo>
                      <a:pt x="18" y="1822"/>
                    </a:lnTo>
                    <a:lnTo>
                      <a:pt x="41" y="1529"/>
                    </a:lnTo>
                    <a:lnTo>
                      <a:pt x="71" y="1247"/>
                    </a:lnTo>
                    <a:lnTo>
                      <a:pt x="119" y="971"/>
                    </a:lnTo>
                    <a:lnTo>
                      <a:pt x="179" y="707"/>
                    </a:lnTo>
                    <a:lnTo>
                      <a:pt x="245" y="462"/>
                    </a:lnTo>
                    <a:lnTo>
                      <a:pt x="328" y="222"/>
                    </a:lnTo>
                    <a:lnTo>
                      <a:pt x="424" y="0"/>
                    </a:lnTo>
                    <a:lnTo>
                      <a:pt x="424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89" name="Freeform 17"/>
              <p:cNvSpPr>
                <a:spLocks/>
              </p:cNvSpPr>
              <p:nvPr userDrawn="1"/>
            </p:nvSpPr>
            <p:spPr bwMode="hidden">
              <a:xfrm>
                <a:off x="1128" y="0"/>
                <a:ext cx="575" cy="4316"/>
              </a:xfrm>
              <a:custGeom>
                <a:avLst/>
                <a:gdLst>
                  <a:gd name="T0" fmla="*/ 12 w 574"/>
                  <a:gd name="T1" fmla="*/ 2146 h 4316"/>
                  <a:gd name="T2" fmla="*/ 24 w 574"/>
                  <a:gd name="T3" fmla="*/ 1846 h 4316"/>
                  <a:gd name="T4" fmla="*/ 54 w 574"/>
                  <a:gd name="T5" fmla="*/ 1559 h 4316"/>
                  <a:gd name="T6" fmla="*/ 96 w 574"/>
                  <a:gd name="T7" fmla="*/ 1277 h 4316"/>
                  <a:gd name="T8" fmla="*/ 162 w 574"/>
                  <a:gd name="T9" fmla="*/ 1001 h 4316"/>
                  <a:gd name="T10" fmla="*/ 239 w 574"/>
                  <a:gd name="T11" fmla="*/ 731 h 4316"/>
                  <a:gd name="T12" fmla="*/ 335 w 574"/>
                  <a:gd name="T13" fmla="*/ 480 h 4316"/>
                  <a:gd name="T14" fmla="*/ 449 w 574"/>
                  <a:gd name="T15" fmla="*/ 234 h 4316"/>
                  <a:gd name="T16" fmla="*/ 574 w 574"/>
                  <a:gd name="T17" fmla="*/ 0 h 4316"/>
                  <a:gd name="T18" fmla="*/ 562 w 574"/>
                  <a:gd name="T19" fmla="*/ 0 h 4316"/>
                  <a:gd name="T20" fmla="*/ 437 w 574"/>
                  <a:gd name="T21" fmla="*/ 234 h 4316"/>
                  <a:gd name="T22" fmla="*/ 323 w 574"/>
                  <a:gd name="T23" fmla="*/ 480 h 4316"/>
                  <a:gd name="T24" fmla="*/ 227 w 574"/>
                  <a:gd name="T25" fmla="*/ 737 h 4316"/>
                  <a:gd name="T26" fmla="*/ 150 w 574"/>
                  <a:gd name="T27" fmla="*/ 1001 h 4316"/>
                  <a:gd name="T28" fmla="*/ 84 w 574"/>
                  <a:gd name="T29" fmla="*/ 1277 h 4316"/>
                  <a:gd name="T30" fmla="*/ 42 w 574"/>
                  <a:gd name="T31" fmla="*/ 1559 h 4316"/>
                  <a:gd name="T32" fmla="*/ 12 w 574"/>
                  <a:gd name="T33" fmla="*/ 1852 h 4316"/>
                  <a:gd name="T34" fmla="*/ 0 w 574"/>
                  <a:gd name="T35" fmla="*/ 2146 h 4316"/>
                  <a:gd name="T36" fmla="*/ 6 w 574"/>
                  <a:gd name="T37" fmla="*/ 2434 h 4316"/>
                  <a:gd name="T38" fmla="*/ 30 w 574"/>
                  <a:gd name="T39" fmla="*/ 2715 h 4316"/>
                  <a:gd name="T40" fmla="*/ 66 w 574"/>
                  <a:gd name="T41" fmla="*/ 2997 h 4316"/>
                  <a:gd name="T42" fmla="*/ 120 w 574"/>
                  <a:gd name="T43" fmla="*/ 3273 h 4316"/>
                  <a:gd name="T44" fmla="*/ 191 w 574"/>
                  <a:gd name="T45" fmla="*/ 3549 h 4316"/>
                  <a:gd name="T46" fmla="*/ 275 w 574"/>
                  <a:gd name="T47" fmla="*/ 3812 h 4316"/>
                  <a:gd name="T48" fmla="*/ 371 w 574"/>
                  <a:gd name="T49" fmla="*/ 4070 h 4316"/>
                  <a:gd name="T50" fmla="*/ 484 w 574"/>
                  <a:gd name="T51" fmla="*/ 4316 h 4316"/>
                  <a:gd name="T52" fmla="*/ 496 w 574"/>
                  <a:gd name="T53" fmla="*/ 4316 h 4316"/>
                  <a:gd name="T54" fmla="*/ 383 w 574"/>
                  <a:gd name="T55" fmla="*/ 4070 h 4316"/>
                  <a:gd name="T56" fmla="*/ 287 w 574"/>
                  <a:gd name="T57" fmla="*/ 3812 h 4316"/>
                  <a:gd name="T58" fmla="*/ 203 w 574"/>
                  <a:gd name="T59" fmla="*/ 3549 h 4316"/>
                  <a:gd name="T60" fmla="*/ 132 w 574"/>
                  <a:gd name="T61" fmla="*/ 3273 h 4316"/>
                  <a:gd name="T62" fmla="*/ 78 w 574"/>
                  <a:gd name="T63" fmla="*/ 2997 h 4316"/>
                  <a:gd name="T64" fmla="*/ 42 w 574"/>
                  <a:gd name="T65" fmla="*/ 2715 h 4316"/>
                  <a:gd name="T66" fmla="*/ 18 w 574"/>
                  <a:gd name="T67" fmla="*/ 2434 h 4316"/>
                  <a:gd name="T68" fmla="*/ 12 w 574"/>
                  <a:gd name="T69" fmla="*/ 2146 h 4316"/>
                  <a:gd name="T70" fmla="*/ 12 w 574"/>
                  <a:gd name="T71" fmla="*/ 2146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74" h="4316">
                    <a:moveTo>
                      <a:pt x="12" y="2146"/>
                    </a:moveTo>
                    <a:lnTo>
                      <a:pt x="24" y="1846"/>
                    </a:lnTo>
                    <a:lnTo>
                      <a:pt x="54" y="1559"/>
                    </a:lnTo>
                    <a:lnTo>
                      <a:pt x="96" y="1277"/>
                    </a:lnTo>
                    <a:lnTo>
                      <a:pt x="162" y="1001"/>
                    </a:lnTo>
                    <a:lnTo>
                      <a:pt x="239" y="731"/>
                    </a:lnTo>
                    <a:lnTo>
                      <a:pt x="335" y="480"/>
                    </a:lnTo>
                    <a:lnTo>
                      <a:pt x="449" y="234"/>
                    </a:lnTo>
                    <a:lnTo>
                      <a:pt x="574" y="0"/>
                    </a:lnTo>
                    <a:lnTo>
                      <a:pt x="562" y="0"/>
                    </a:lnTo>
                    <a:lnTo>
                      <a:pt x="437" y="234"/>
                    </a:lnTo>
                    <a:lnTo>
                      <a:pt x="323" y="480"/>
                    </a:lnTo>
                    <a:lnTo>
                      <a:pt x="227" y="737"/>
                    </a:lnTo>
                    <a:lnTo>
                      <a:pt x="150" y="1001"/>
                    </a:lnTo>
                    <a:lnTo>
                      <a:pt x="84" y="1277"/>
                    </a:lnTo>
                    <a:lnTo>
                      <a:pt x="42" y="1559"/>
                    </a:lnTo>
                    <a:lnTo>
                      <a:pt x="12" y="1852"/>
                    </a:lnTo>
                    <a:lnTo>
                      <a:pt x="0" y="2146"/>
                    </a:lnTo>
                    <a:lnTo>
                      <a:pt x="6" y="2434"/>
                    </a:lnTo>
                    <a:lnTo>
                      <a:pt x="30" y="2715"/>
                    </a:lnTo>
                    <a:lnTo>
                      <a:pt x="66" y="2997"/>
                    </a:lnTo>
                    <a:lnTo>
                      <a:pt x="120" y="3273"/>
                    </a:lnTo>
                    <a:lnTo>
                      <a:pt x="191" y="3549"/>
                    </a:lnTo>
                    <a:lnTo>
                      <a:pt x="275" y="3812"/>
                    </a:lnTo>
                    <a:lnTo>
                      <a:pt x="371" y="4070"/>
                    </a:lnTo>
                    <a:lnTo>
                      <a:pt x="484" y="4316"/>
                    </a:lnTo>
                    <a:lnTo>
                      <a:pt x="496" y="4316"/>
                    </a:lnTo>
                    <a:lnTo>
                      <a:pt x="383" y="4070"/>
                    </a:lnTo>
                    <a:lnTo>
                      <a:pt x="287" y="3812"/>
                    </a:lnTo>
                    <a:lnTo>
                      <a:pt x="203" y="3549"/>
                    </a:lnTo>
                    <a:lnTo>
                      <a:pt x="132" y="3273"/>
                    </a:lnTo>
                    <a:lnTo>
                      <a:pt x="78" y="2997"/>
                    </a:lnTo>
                    <a:lnTo>
                      <a:pt x="42" y="2715"/>
                    </a:lnTo>
                    <a:lnTo>
                      <a:pt x="18" y="2434"/>
                    </a:lnTo>
                    <a:lnTo>
                      <a:pt x="12" y="2146"/>
                    </a:lnTo>
                    <a:lnTo>
                      <a:pt x="12" y="2146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90" name="Freeform 18"/>
              <p:cNvSpPr>
                <a:spLocks/>
              </p:cNvSpPr>
              <p:nvPr userDrawn="1"/>
            </p:nvSpPr>
            <p:spPr bwMode="hidden">
              <a:xfrm>
                <a:off x="702" y="0"/>
                <a:ext cx="737" cy="4316"/>
              </a:xfrm>
              <a:custGeom>
                <a:avLst/>
                <a:gdLst>
                  <a:gd name="T0" fmla="*/ 12 w 735"/>
                  <a:gd name="T1" fmla="*/ 2098 h 4316"/>
                  <a:gd name="T2" fmla="*/ 29 w 735"/>
                  <a:gd name="T3" fmla="*/ 1798 h 4316"/>
                  <a:gd name="T4" fmla="*/ 71 w 735"/>
                  <a:gd name="T5" fmla="*/ 1505 h 4316"/>
                  <a:gd name="T6" fmla="*/ 131 w 735"/>
                  <a:gd name="T7" fmla="*/ 1223 h 4316"/>
                  <a:gd name="T8" fmla="*/ 215 w 735"/>
                  <a:gd name="T9" fmla="*/ 941 h 4316"/>
                  <a:gd name="T10" fmla="*/ 316 w 735"/>
                  <a:gd name="T11" fmla="*/ 689 h 4316"/>
                  <a:gd name="T12" fmla="*/ 442 w 735"/>
                  <a:gd name="T13" fmla="*/ 444 h 4316"/>
                  <a:gd name="T14" fmla="*/ 580 w 735"/>
                  <a:gd name="T15" fmla="*/ 216 h 4316"/>
                  <a:gd name="T16" fmla="*/ 735 w 735"/>
                  <a:gd name="T17" fmla="*/ 0 h 4316"/>
                  <a:gd name="T18" fmla="*/ 723 w 735"/>
                  <a:gd name="T19" fmla="*/ 0 h 4316"/>
                  <a:gd name="T20" fmla="*/ 568 w 735"/>
                  <a:gd name="T21" fmla="*/ 210 h 4316"/>
                  <a:gd name="T22" fmla="*/ 430 w 735"/>
                  <a:gd name="T23" fmla="*/ 438 h 4316"/>
                  <a:gd name="T24" fmla="*/ 311 w 735"/>
                  <a:gd name="T25" fmla="*/ 683 h 4316"/>
                  <a:gd name="T26" fmla="*/ 209 w 735"/>
                  <a:gd name="T27" fmla="*/ 941 h 4316"/>
                  <a:gd name="T28" fmla="*/ 125 w 735"/>
                  <a:gd name="T29" fmla="*/ 1217 h 4316"/>
                  <a:gd name="T30" fmla="*/ 59 w 735"/>
                  <a:gd name="T31" fmla="*/ 1505 h 4316"/>
                  <a:gd name="T32" fmla="*/ 18 w 735"/>
                  <a:gd name="T33" fmla="*/ 1798 h 4316"/>
                  <a:gd name="T34" fmla="*/ 0 w 735"/>
                  <a:gd name="T35" fmla="*/ 2098 h 4316"/>
                  <a:gd name="T36" fmla="*/ 6 w 735"/>
                  <a:gd name="T37" fmla="*/ 2404 h 4316"/>
                  <a:gd name="T38" fmla="*/ 29 w 735"/>
                  <a:gd name="T39" fmla="*/ 2709 h 4316"/>
                  <a:gd name="T40" fmla="*/ 77 w 735"/>
                  <a:gd name="T41" fmla="*/ 3015 h 4316"/>
                  <a:gd name="T42" fmla="*/ 149 w 735"/>
                  <a:gd name="T43" fmla="*/ 3315 h 4316"/>
                  <a:gd name="T44" fmla="*/ 227 w 735"/>
                  <a:gd name="T45" fmla="*/ 3573 h 4316"/>
                  <a:gd name="T46" fmla="*/ 316 w 735"/>
                  <a:gd name="T47" fmla="*/ 3824 h 4316"/>
                  <a:gd name="T48" fmla="*/ 424 w 735"/>
                  <a:gd name="T49" fmla="*/ 4076 h 4316"/>
                  <a:gd name="T50" fmla="*/ 544 w 735"/>
                  <a:gd name="T51" fmla="*/ 4316 h 4316"/>
                  <a:gd name="T52" fmla="*/ 556 w 735"/>
                  <a:gd name="T53" fmla="*/ 4316 h 4316"/>
                  <a:gd name="T54" fmla="*/ 436 w 735"/>
                  <a:gd name="T55" fmla="*/ 4076 h 4316"/>
                  <a:gd name="T56" fmla="*/ 328 w 735"/>
                  <a:gd name="T57" fmla="*/ 3824 h 4316"/>
                  <a:gd name="T58" fmla="*/ 239 w 735"/>
                  <a:gd name="T59" fmla="*/ 3573 h 4316"/>
                  <a:gd name="T60" fmla="*/ 161 w 735"/>
                  <a:gd name="T61" fmla="*/ 3315 h 4316"/>
                  <a:gd name="T62" fmla="*/ 89 w 735"/>
                  <a:gd name="T63" fmla="*/ 3015 h 4316"/>
                  <a:gd name="T64" fmla="*/ 41 w 735"/>
                  <a:gd name="T65" fmla="*/ 2709 h 4316"/>
                  <a:gd name="T66" fmla="*/ 18 w 735"/>
                  <a:gd name="T67" fmla="*/ 2404 h 4316"/>
                  <a:gd name="T68" fmla="*/ 12 w 735"/>
                  <a:gd name="T69" fmla="*/ 2098 h 4316"/>
                  <a:gd name="T70" fmla="*/ 12 w 735"/>
                  <a:gd name="T71" fmla="*/ 209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735" h="4316">
                    <a:moveTo>
                      <a:pt x="12" y="2098"/>
                    </a:moveTo>
                    <a:lnTo>
                      <a:pt x="29" y="1798"/>
                    </a:lnTo>
                    <a:lnTo>
                      <a:pt x="71" y="1505"/>
                    </a:lnTo>
                    <a:lnTo>
                      <a:pt x="131" y="1223"/>
                    </a:lnTo>
                    <a:lnTo>
                      <a:pt x="215" y="941"/>
                    </a:lnTo>
                    <a:lnTo>
                      <a:pt x="316" y="689"/>
                    </a:lnTo>
                    <a:lnTo>
                      <a:pt x="442" y="444"/>
                    </a:lnTo>
                    <a:lnTo>
                      <a:pt x="580" y="216"/>
                    </a:lnTo>
                    <a:lnTo>
                      <a:pt x="735" y="0"/>
                    </a:lnTo>
                    <a:lnTo>
                      <a:pt x="723" y="0"/>
                    </a:lnTo>
                    <a:lnTo>
                      <a:pt x="568" y="210"/>
                    </a:lnTo>
                    <a:lnTo>
                      <a:pt x="430" y="438"/>
                    </a:lnTo>
                    <a:lnTo>
                      <a:pt x="311" y="683"/>
                    </a:lnTo>
                    <a:lnTo>
                      <a:pt x="209" y="941"/>
                    </a:lnTo>
                    <a:lnTo>
                      <a:pt x="125" y="1217"/>
                    </a:lnTo>
                    <a:lnTo>
                      <a:pt x="59" y="1505"/>
                    </a:lnTo>
                    <a:lnTo>
                      <a:pt x="18" y="1798"/>
                    </a:lnTo>
                    <a:lnTo>
                      <a:pt x="0" y="2098"/>
                    </a:lnTo>
                    <a:lnTo>
                      <a:pt x="6" y="2404"/>
                    </a:lnTo>
                    <a:lnTo>
                      <a:pt x="29" y="2709"/>
                    </a:lnTo>
                    <a:lnTo>
                      <a:pt x="77" y="3015"/>
                    </a:lnTo>
                    <a:lnTo>
                      <a:pt x="149" y="3315"/>
                    </a:lnTo>
                    <a:lnTo>
                      <a:pt x="227" y="3573"/>
                    </a:lnTo>
                    <a:lnTo>
                      <a:pt x="316" y="3824"/>
                    </a:lnTo>
                    <a:lnTo>
                      <a:pt x="424" y="4076"/>
                    </a:lnTo>
                    <a:lnTo>
                      <a:pt x="544" y="4316"/>
                    </a:lnTo>
                    <a:lnTo>
                      <a:pt x="556" y="4316"/>
                    </a:lnTo>
                    <a:lnTo>
                      <a:pt x="436" y="4076"/>
                    </a:lnTo>
                    <a:lnTo>
                      <a:pt x="328" y="3824"/>
                    </a:lnTo>
                    <a:lnTo>
                      <a:pt x="239" y="3573"/>
                    </a:lnTo>
                    <a:lnTo>
                      <a:pt x="161" y="3315"/>
                    </a:lnTo>
                    <a:lnTo>
                      <a:pt x="89" y="3015"/>
                    </a:lnTo>
                    <a:lnTo>
                      <a:pt x="41" y="2709"/>
                    </a:lnTo>
                    <a:lnTo>
                      <a:pt x="18" y="2404"/>
                    </a:lnTo>
                    <a:lnTo>
                      <a:pt x="12" y="2098"/>
                    </a:lnTo>
                    <a:lnTo>
                      <a:pt x="12" y="209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491" name="Freeform 19"/>
              <p:cNvSpPr>
                <a:spLocks/>
              </p:cNvSpPr>
              <p:nvPr userDrawn="1"/>
            </p:nvSpPr>
            <p:spPr bwMode="hidden">
              <a:xfrm>
                <a:off x="288" y="0"/>
                <a:ext cx="840" cy="4316"/>
              </a:xfrm>
              <a:custGeom>
                <a:avLst/>
                <a:gdLst>
                  <a:gd name="T0" fmla="*/ 18 w 837"/>
                  <a:gd name="T1" fmla="*/ 1948 h 4316"/>
                  <a:gd name="T2" fmla="*/ 48 w 837"/>
                  <a:gd name="T3" fmla="*/ 1708 h 4316"/>
                  <a:gd name="T4" fmla="*/ 96 w 837"/>
                  <a:gd name="T5" fmla="*/ 1475 h 4316"/>
                  <a:gd name="T6" fmla="*/ 161 w 837"/>
                  <a:gd name="T7" fmla="*/ 1235 h 4316"/>
                  <a:gd name="T8" fmla="*/ 251 w 837"/>
                  <a:gd name="T9" fmla="*/ 995 h 4316"/>
                  <a:gd name="T10" fmla="*/ 365 w 837"/>
                  <a:gd name="T11" fmla="*/ 755 h 4316"/>
                  <a:gd name="T12" fmla="*/ 496 w 837"/>
                  <a:gd name="T13" fmla="*/ 510 h 4316"/>
                  <a:gd name="T14" fmla="*/ 658 w 837"/>
                  <a:gd name="T15" fmla="*/ 258 h 4316"/>
                  <a:gd name="T16" fmla="*/ 741 w 837"/>
                  <a:gd name="T17" fmla="*/ 132 h 4316"/>
                  <a:gd name="T18" fmla="*/ 837 w 837"/>
                  <a:gd name="T19" fmla="*/ 0 h 4316"/>
                  <a:gd name="T20" fmla="*/ 825 w 837"/>
                  <a:gd name="T21" fmla="*/ 0 h 4316"/>
                  <a:gd name="T22" fmla="*/ 729 w 837"/>
                  <a:gd name="T23" fmla="*/ 132 h 4316"/>
                  <a:gd name="T24" fmla="*/ 640 w 837"/>
                  <a:gd name="T25" fmla="*/ 258 h 4316"/>
                  <a:gd name="T26" fmla="*/ 562 w 837"/>
                  <a:gd name="T27" fmla="*/ 384 h 4316"/>
                  <a:gd name="T28" fmla="*/ 484 w 837"/>
                  <a:gd name="T29" fmla="*/ 510 h 4316"/>
                  <a:gd name="T30" fmla="*/ 353 w 837"/>
                  <a:gd name="T31" fmla="*/ 755 h 4316"/>
                  <a:gd name="T32" fmla="*/ 239 w 837"/>
                  <a:gd name="T33" fmla="*/ 995 h 4316"/>
                  <a:gd name="T34" fmla="*/ 150 w 837"/>
                  <a:gd name="T35" fmla="*/ 1235 h 4316"/>
                  <a:gd name="T36" fmla="*/ 84 w 837"/>
                  <a:gd name="T37" fmla="*/ 1469 h 4316"/>
                  <a:gd name="T38" fmla="*/ 36 w 837"/>
                  <a:gd name="T39" fmla="*/ 1702 h 4316"/>
                  <a:gd name="T40" fmla="*/ 6 w 837"/>
                  <a:gd name="T41" fmla="*/ 1942 h 4316"/>
                  <a:gd name="T42" fmla="*/ 0 w 837"/>
                  <a:gd name="T43" fmla="*/ 2200 h 4316"/>
                  <a:gd name="T44" fmla="*/ 12 w 837"/>
                  <a:gd name="T45" fmla="*/ 2470 h 4316"/>
                  <a:gd name="T46" fmla="*/ 48 w 837"/>
                  <a:gd name="T47" fmla="*/ 2739 h 4316"/>
                  <a:gd name="T48" fmla="*/ 114 w 837"/>
                  <a:gd name="T49" fmla="*/ 3027 h 4316"/>
                  <a:gd name="T50" fmla="*/ 150 w 837"/>
                  <a:gd name="T51" fmla="*/ 3171 h 4316"/>
                  <a:gd name="T52" fmla="*/ 197 w 837"/>
                  <a:gd name="T53" fmla="*/ 3321 h 4316"/>
                  <a:gd name="T54" fmla="*/ 245 w 837"/>
                  <a:gd name="T55" fmla="*/ 3477 h 4316"/>
                  <a:gd name="T56" fmla="*/ 305 w 837"/>
                  <a:gd name="T57" fmla="*/ 3639 h 4316"/>
                  <a:gd name="T58" fmla="*/ 365 w 837"/>
                  <a:gd name="T59" fmla="*/ 3800 h 4316"/>
                  <a:gd name="T60" fmla="*/ 437 w 837"/>
                  <a:gd name="T61" fmla="*/ 3968 h 4316"/>
                  <a:gd name="T62" fmla="*/ 508 w 837"/>
                  <a:gd name="T63" fmla="*/ 4136 h 4316"/>
                  <a:gd name="T64" fmla="*/ 592 w 837"/>
                  <a:gd name="T65" fmla="*/ 4316 h 4316"/>
                  <a:gd name="T66" fmla="*/ 604 w 837"/>
                  <a:gd name="T67" fmla="*/ 4316 h 4316"/>
                  <a:gd name="T68" fmla="*/ 520 w 837"/>
                  <a:gd name="T69" fmla="*/ 4136 h 4316"/>
                  <a:gd name="T70" fmla="*/ 448 w 837"/>
                  <a:gd name="T71" fmla="*/ 3968 h 4316"/>
                  <a:gd name="T72" fmla="*/ 377 w 837"/>
                  <a:gd name="T73" fmla="*/ 3800 h 4316"/>
                  <a:gd name="T74" fmla="*/ 317 w 837"/>
                  <a:gd name="T75" fmla="*/ 3639 h 4316"/>
                  <a:gd name="T76" fmla="*/ 257 w 837"/>
                  <a:gd name="T77" fmla="*/ 3477 h 4316"/>
                  <a:gd name="T78" fmla="*/ 209 w 837"/>
                  <a:gd name="T79" fmla="*/ 3327 h 4316"/>
                  <a:gd name="T80" fmla="*/ 161 w 837"/>
                  <a:gd name="T81" fmla="*/ 3171 h 4316"/>
                  <a:gd name="T82" fmla="*/ 126 w 837"/>
                  <a:gd name="T83" fmla="*/ 3027 h 4316"/>
                  <a:gd name="T84" fmla="*/ 60 w 837"/>
                  <a:gd name="T85" fmla="*/ 2739 h 4316"/>
                  <a:gd name="T86" fmla="*/ 24 w 837"/>
                  <a:gd name="T87" fmla="*/ 2470 h 4316"/>
                  <a:gd name="T88" fmla="*/ 12 w 837"/>
                  <a:gd name="T89" fmla="*/ 2206 h 4316"/>
                  <a:gd name="T90" fmla="*/ 18 w 837"/>
                  <a:gd name="T91" fmla="*/ 1948 h 4316"/>
                  <a:gd name="T92" fmla="*/ 18 w 837"/>
                  <a:gd name="T93" fmla="*/ 1948 h 43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37" h="4316">
                    <a:moveTo>
                      <a:pt x="18" y="1948"/>
                    </a:moveTo>
                    <a:lnTo>
                      <a:pt x="48" y="1708"/>
                    </a:lnTo>
                    <a:lnTo>
                      <a:pt x="96" y="1475"/>
                    </a:lnTo>
                    <a:lnTo>
                      <a:pt x="161" y="1235"/>
                    </a:lnTo>
                    <a:lnTo>
                      <a:pt x="251" y="995"/>
                    </a:lnTo>
                    <a:lnTo>
                      <a:pt x="365" y="755"/>
                    </a:lnTo>
                    <a:lnTo>
                      <a:pt x="496" y="510"/>
                    </a:lnTo>
                    <a:lnTo>
                      <a:pt x="658" y="258"/>
                    </a:lnTo>
                    <a:lnTo>
                      <a:pt x="741" y="132"/>
                    </a:lnTo>
                    <a:lnTo>
                      <a:pt x="837" y="0"/>
                    </a:lnTo>
                    <a:lnTo>
                      <a:pt x="825" y="0"/>
                    </a:lnTo>
                    <a:lnTo>
                      <a:pt x="729" y="132"/>
                    </a:lnTo>
                    <a:lnTo>
                      <a:pt x="640" y="258"/>
                    </a:lnTo>
                    <a:lnTo>
                      <a:pt x="562" y="384"/>
                    </a:lnTo>
                    <a:lnTo>
                      <a:pt x="484" y="510"/>
                    </a:lnTo>
                    <a:lnTo>
                      <a:pt x="353" y="755"/>
                    </a:lnTo>
                    <a:lnTo>
                      <a:pt x="239" y="995"/>
                    </a:lnTo>
                    <a:lnTo>
                      <a:pt x="150" y="1235"/>
                    </a:lnTo>
                    <a:lnTo>
                      <a:pt x="84" y="1469"/>
                    </a:lnTo>
                    <a:lnTo>
                      <a:pt x="36" y="1702"/>
                    </a:lnTo>
                    <a:lnTo>
                      <a:pt x="6" y="1942"/>
                    </a:lnTo>
                    <a:lnTo>
                      <a:pt x="0" y="2200"/>
                    </a:lnTo>
                    <a:lnTo>
                      <a:pt x="12" y="2470"/>
                    </a:lnTo>
                    <a:lnTo>
                      <a:pt x="48" y="2739"/>
                    </a:lnTo>
                    <a:lnTo>
                      <a:pt x="114" y="3027"/>
                    </a:lnTo>
                    <a:lnTo>
                      <a:pt x="150" y="3171"/>
                    </a:lnTo>
                    <a:lnTo>
                      <a:pt x="197" y="3321"/>
                    </a:lnTo>
                    <a:lnTo>
                      <a:pt x="245" y="3477"/>
                    </a:lnTo>
                    <a:lnTo>
                      <a:pt x="305" y="3639"/>
                    </a:lnTo>
                    <a:lnTo>
                      <a:pt x="365" y="3800"/>
                    </a:lnTo>
                    <a:lnTo>
                      <a:pt x="437" y="3968"/>
                    </a:lnTo>
                    <a:lnTo>
                      <a:pt x="508" y="4136"/>
                    </a:lnTo>
                    <a:lnTo>
                      <a:pt x="592" y="4316"/>
                    </a:lnTo>
                    <a:lnTo>
                      <a:pt x="604" y="4316"/>
                    </a:lnTo>
                    <a:lnTo>
                      <a:pt x="520" y="4136"/>
                    </a:lnTo>
                    <a:lnTo>
                      <a:pt x="448" y="3968"/>
                    </a:lnTo>
                    <a:lnTo>
                      <a:pt x="377" y="3800"/>
                    </a:lnTo>
                    <a:lnTo>
                      <a:pt x="317" y="3639"/>
                    </a:lnTo>
                    <a:lnTo>
                      <a:pt x="257" y="3477"/>
                    </a:lnTo>
                    <a:lnTo>
                      <a:pt x="209" y="3327"/>
                    </a:lnTo>
                    <a:lnTo>
                      <a:pt x="161" y="3171"/>
                    </a:lnTo>
                    <a:lnTo>
                      <a:pt x="126" y="3027"/>
                    </a:lnTo>
                    <a:lnTo>
                      <a:pt x="60" y="2739"/>
                    </a:lnTo>
                    <a:lnTo>
                      <a:pt x="24" y="2470"/>
                    </a:lnTo>
                    <a:lnTo>
                      <a:pt x="12" y="2206"/>
                    </a:lnTo>
                    <a:lnTo>
                      <a:pt x="18" y="1948"/>
                    </a:lnTo>
                    <a:lnTo>
                      <a:pt x="18" y="1948"/>
                    </a:lnTo>
                    <a:close/>
                  </a:path>
                </a:pathLst>
              </a:custGeom>
              <a:gradFill rotWithShape="0">
                <a:gsLst>
                  <a:gs pos="0">
                    <a:schemeClr val="bg1"/>
                  </a:gs>
                  <a:gs pos="100000">
                    <a:schemeClr val="bg1">
                      <a:gamma/>
                      <a:shade val="66667"/>
                      <a:invGamma/>
                    </a:schemeClr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05492" name="Freeform 20"/>
            <p:cNvSpPr>
              <a:spLocks/>
            </p:cNvSpPr>
            <p:nvPr/>
          </p:nvSpPr>
          <p:spPr bwMode="hidden">
            <a:xfrm>
              <a:off x="6" y="2901"/>
              <a:ext cx="606" cy="1415"/>
            </a:xfrm>
            <a:custGeom>
              <a:avLst/>
              <a:gdLst>
                <a:gd name="T0" fmla="*/ 0 w 604"/>
                <a:gd name="T1" fmla="*/ 54 h 1415"/>
                <a:gd name="T2" fmla="*/ 42 w 604"/>
                <a:gd name="T3" fmla="*/ 228 h 1415"/>
                <a:gd name="T4" fmla="*/ 96 w 604"/>
                <a:gd name="T5" fmla="*/ 402 h 1415"/>
                <a:gd name="T6" fmla="*/ 161 w 604"/>
                <a:gd name="T7" fmla="*/ 576 h 1415"/>
                <a:gd name="T8" fmla="*/ 227 w 604"/>
                <a:gd name="T9" fmla="*/ 744 h 1415"/>
                <a:gd name="T10" fmla="*/ 305 w 604"/>
                <a:gd name="T11" fmla="*/ 917 h 1415"/>
                <a:gd name="T12" fmla="*/ 389 w 604"/>
                <a:gd name="T13" fmla="*/ 1085 h 1415"/>
                <a:gd name="T14" fmla="*/ 484 w 604"/>
                <a:gd name="T15" fmla="*/ 1253 h 1415"/>
                <a:gd name="T16" fmla="*/ 586 w 604"/>
                <a:gd name="T17" fmla="*/ 1415 h 1415"/>
                <a:gd name="T18" fmla="*/ 604 w 604"/>
                <a:gd name="T19" fmla="*/ 1415 h 1415"/>
                <a:gd name="T20" fmla="*/ 496 w 604"/>
                <a:gd name="T21" fmla="*/ 1247 h 1415"/>
                <a:gd name="T22" fmla="*/ 401 w 604"/>
                <a:gd name="T23" fmla="*/ 1073 h 1415"/>
                <a:gd name="T24" fmla="*/ 311 w 604"/>
                <a:gd name="T25" fmla="*/ 899 h 1415"/>
                <a:gd name="T26" fmla="*/ 233 w 604"/>
                <a:gd name="T27" fmla="*/ 720 h 1415"/>
                <a:gd name="T28" fmla="*/ 161 w 604"/>
                <a:gd name="T29" fmla="*/ 546 h 1415"/>
                <a:gd name="T30" fmla="*/ 102 w 604"/>
                <a:gd name="T31" fmla="*/ 366 h 1415"/>
                <a:gd name="T32" fmla="*/ 48 w 604"/>
                <a:gd name="T33" fmla="*/ 180 h 1415"/>
                <a:gd name="T34" fmla="*/ 0 w 604"/>
                <a:gd name="T35" fmla="*/ 0 h 1415"/>
                <a:gd name="T36" fmla="*/ 0 w 604"/>
                <a:gd name="T37" fmla="*/ 54 h 1415"/>
                <a:gd name="T38" fmla="*/ 0 w 604"/>
                <a:gd name="T39" fmla="*/ 54 h 14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604" h="1415">
                  <a:moveTo>
                    <a:pt x="0" y="54"/>
                  </a:moveTo>
                  <a:lnTo>
                    <a:pt x="42" y="228"/>
                  </a:lnTo>
                  <a:lnTo>
                    <a:pt x="96" y="402"/>
                  </a:lnTo>
                  <a:lnTo>
                    <a:pt x="161" y="576"/>
                  </a:lnTo>
                  <a:lnTo>
                    <a:pt x="227" y="744"/>
                  </a:lnTo>
                  <a:lnTo>
                    <a:pt x="305" y="917"/>
                  </a:lnTo>
                  <a:lnTo>
                    <a:pt x="389" y="1085"/>
                  </a:lnTo>
                  <a:lnTo>
                    <a:pt x="484" y="1253"/>
                  </a:lnTo>
                  <a:lnTo>
                    <a:pt x="586" y="1415"/>
                  </a:lnTo>
                  <a:lnTo>
                    <a:pt x="604" y="1415"/>
                  </a:lnTo>
                  <a:lnTo>
                    <a:pt x="496" y="1247"/>
                  </a:lnTo>
                  <a:lnTo>
                    <a:pt x="401" y="1073"/>
                  </a:lnTo>
                  <a:lnTo>
                    <a:pt x="311" y="899"/>
                  </a:lnTo>
                  <a:lnTo>
                    <a:pt x="233" y="720"/>
                  </a:lnTo>
                  <a:lnTo>
                    <a:pt x="161" y="546"/>
                  </a:lnTo>
                  <a:lnTo>
                    <a:pt x="102" y="366"/>
                  </a:lnTo>
                  <a:lnTo>
                    <a:pt x="48" y="180"/>
                  </a:lnTo>
                  <a:lnTo>
                    <a:pt x="0" y="0"/>
                  </a:lnTo>
                  <a:lnTo>
                    <a:pt x="0" y="54"/>
                  </a:lnTo>
                  <a:lnTo>
                    <a:pt x="0" y="54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3" name="Freeform 21"/>
            <p:cNvSpPr>
              <a:spLocks/>
            </p:cNvSpPr>
            <p:nvPr/>
          </p:nvSpPr>
          <p:spPr bwMode="hidden">
            <a:xfrm>
              <a:off x="6" y="3890"/>
              <a:ext cx="228" cy="426"/>
            </a:xfrm>
            <a:custGeom>
              <a:avLst/>
              <a:gdLst>
                <a:gd name="T0" fmla="*/ 0 w 227"/>
                <a:gd name="T1" fmla="*/ 30 h 426"/>
                <a:gd name="T2" fmla="*/ 108 w 227"/>
                <a:gd name="T3" fmla="*/ 240 h 426"/>
                <a:gd name="T4" fmla="*/ 215 w 227"/>
                <a:gd name="T5" fmla="*/ 426 h 426"/>
                <a:gd name="T6" fmla="*/ 227 w 227"/>
                <a:gd name="T7" fmla="*/ 426 h 426"/>
                <a:gd name="T8" fmla="*/ 167 w 227"/>
                <a:gd name="T9" fmla="*/ 330 h 426"/>
                <a:gd name="T10" fmla="*/ 114 w 227"/>
                <a:gd name="T11" fmla="*/ 222 h 426"/>
                <a:gd name="T12" fmla="*/ 0 w 227"/>
                <a:gd name="T13" fmla="*/ 0 h 426"/>
                <a:gd name="T14" fmla="*/ 0 w 227"/>
                <a:gd name="T15" fmla="*/ 30 h 426"/>
                <a:gd name="T16" fmla="*/ 0 w 227"/>
                <a:gd name="T17" fmla="*/ 30 h 4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7" h="426">
                  <a:moveTo>
                    <a:pt x="0" y="30"/>
                  </a:moveTo>
                  <a:lnTo>
                    <a:pt x="108" y="240"/>
                  </a:lnTo>
                  <a:lnTo>
                    <a:pt x="215" y="426"/>
                  </a:lnTo>
                  <a:lnTo>
                    <a:pt x="227" y="426"/>
                  </a:lnTo>
                  <a:lnTo>
                    <a:pt x="167" y="330"/>
                  </a:lnTo>
                  <a:lnTo>
                    <a:pt x="114" y="222"/>
                  </a:lnTo>
                  <a:lnTo>
                    <a:pt x="0" y="0"/>
                  </a:lnTo>
                  <a:lnTo>
                    <a:pt x="0" y="30"/>
                  </a:lnTo>
                  <a:lnTo>
                    <a:pt x="0" y="30"/>
                  </a:lnTo>
                  <a:close/>
                </a:path>
              </a:pathLst>
            </a:custGeom>
            <a:gradFill rotWithShape="0">
              <a:gsLst>
                <a:gs pos="0">
                  <a:schemeClr val="bg2"/>
                </a:gs>
                <a:gs pos="100000">
                  <a:schemeClr val="bg2">
                    <a:gamma/>
                    <a:shade val="60784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4" name="Freeform 22"/>
            <p:cNvSpPr>
              <a:spLocks/>
            </p:cNvSpPr>
            <p:nvPr/>
          </p:nvSpPr>
          <p:spPr bwMode="hidden">
            <a:xfrm>
              <a:off x="4776" y="0"/>
              <a:ext cx="984" cy="1786"/>
            </a:xfrm>
            <a:custGeom>
              <a:avLst/>
              <a:gdLst>
                <a:gd name="T0" fmla="*/ 981 w 981"/>
                <a:gd name="T1" fmla="*/ 1786 h 1786"/>
                <a:gd name="T2" fmla="*/ 981 w 981"/>
                <a:gd name="T3" fmla="*/ 1720 h 1786"/>
                <a:gd name="T4" fmla="*/ 969 w 981"/>
                <a:gd name="T5" fmla="*/ 1666 h 1786"/>
                <a:gd name="T6" fmla="*/ 957 w 981"/>
                <a:gd name="T7" fmla="*/ 1613 h 1786"/>
                <a:gd name="T8" fmla="*/ 921 w 981"/>
                <a:gd name="T9" fmla="*/ 1487 h 1786"/>
                <a:gd name="T10" fmla="*/ 885 w 981"/>
                <a:gd name="T11" fmla="*/ 1361 h 1786"/>
                <a:gd name="T12" fmla="*/ 796 w 981"/>
                <a:gd name="T13" fmla="*/ 1121 h 1786"/>
                <a:gd name="T14" fmla="*/ 682 w 981"/>
                <a:gd name="T15" fmla="*/ 899 h 1786"/>
                <a:gd name="T16" fmla="*/ 562 w 981"/>
                <a:gd name="T17" fmla="*/ 689 h 1786"/>
                <a:gd name="T18" fmla="*/ 431 w 981"/>
                <a:gd name="T19" fmla="*/ 498 h 1786"/>
                <a:gd name="T20" fmla="*/ 293 w 981"/>
                <a:gd name="T21" fmla="*/ 318 h 1786"/>
                <a:gd name="T22" fmla="*/ 150 w 981"/>
                <a:gd name="T23" fmla="*/ 150 h 1786"/>
                <a:gd name="T24" fmla="*/ 12 w 981"/>
                <a:gd name="T25" fmla="*/ 0 h 1786"/>
                <a:gd name="T26" fmla="*/ 0 w 981"/>
                <a:gd name="T27" fmla="*/ 0 h 1786"/>
                <a:gd name="T28" fmla="*/ 138 w 981"/>
                <a:gd name="T29" fmla="*/ 150 h 1786"/>
                <a:gd name="T30" fmla="*/ 275 w 981"/>
                <a:gd name="T31" fmla="*/ 318 h 1786"/>
                <a:gd name="T32" fmla="*/ 413 w 981"/>
                <a:gd name="T33" fmla="*/ 498 h 1786"/>
                <a:gd name="T34" fmla="*/ 545 w 981"/>
                <a:gd name="T35" fmla="*/ 689 h 1786"/>
                <a:gd name="T36" fmla="*/ 670 w 981"/>
                <a:gd name="T37" fmla="*/ 899 h 1786"/>
                <a:gd name="T38" fmla="*/ 778 w 981"/>
                <a:gd name="T39" fmla="*/ 1121 h 1786"/>
                <a:gd name="T40" fmla="*/ 873 w 981"/>
                <a:gd name="T41" fmla="*/ 1361 h 1786"/>
                <a:gd name="T42" fmla="*/ 909 w 981"/>
                <a:gd name="T43" fmla="*/ 1487 h 1786"/>
                <a:gd name="T44" fmla="*/ 945 w 981"/>
                <a:gd name="T45" fmla="*/ 1619 h 1786"/>
                <a:gd name="T46" fmla="*/ 963 w 981"/>
                <a:gd name="T47" fmla="*/ 1702 h 1786"/>
                <a:gd name="T48" fmla="*/ 981 w 981"/>
                <a:gd name="T49" fmla="*/ 1786 h 1786"/>
                <a:gd name="T50" fmla="*/ 981 w 981"/>
                <a:gd name="T51" fmla="*/ 1786 h 178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981" h="1786">
                  <a:moveTo>
                    <a:pt x="981" y="1786"/>
                  </a:moveTo>
                  <a:lnTo>
                    <a:pt x="981" y="1720"/>
                  </a:lnTo>
                  <a:lnTo>
                    <a:pt x="969" y="1666"/>
                  </a:lnTo>
                  <a:lnTo>
                    <a:pt x="957" y="1613"/>
                  </a:lnTo>
                  <a:lnTo>
                    <a:pt x="921" y="1487"/>
                  </a:lnTo>
                  <a:lnTo>
                    <a:pt x="885" y="1361"/>
                  </a:lnTo>
                  <a:lnTo>
                    <a:pt x="796" y="1121"/>
                  </a:lnTo>
                  <a:lnTo>
                    <a:pt x="682" y="899"/>
                  </a:lnTo>
                  <a:lnTo>
                    <a:pt x="562" y="689"/>
                  </a:lnTo>
                  <a:lnTo>
                    <a:pt x="431" y="498"/>
                  </a:lnTo>
                  <a:lnTo>
                    <a:pt x="293" y="318"/>
                  </a:lnTo>
                  <a:lnTo>
                    <a:pt x="150" y="150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38" y="150"/>
                  </a:lnTo>
                  <a:lnTo>
                    <a:pt x="275" y="318"/>
                  </a:lnTo>
                  <a:lnTo>
                    <a:pt x="413" y="498"/>
                  </a:lnTo>
                  <a:lnTo>
                    <a:pt x="545" y="689"/>
                  </a:lnTo>
                  <a:lnTo>
                    <a:pt x="670" y="899"/>
                  </a:lnTo>
                  <a:lnTo>
                    <a:pt x="778" y="1121"/>
                  </a:lnTo>
                  <a:lnTo>
                    <a:pt x="873" y="1361"/>
                  </a:lnTo>
                  <a:lnTo>
                    <a:pt x="909" y="1487"/>
                  </a:lnTo>
                  <a:lnTo>
                    <a:pt x="945" y="1619"/>
                  </a:lnTo>
                  <a:lnTo>
                    <a:pt x="963" y="1702"/>
                  </a:lnTo>
                  <a:lnTo>
                    <a:pt x="981" y="1786"/>
                  </a:lnTo>
                  <a:lnTo>
                    <a:pt x="981" y="1786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5" name="Freeform 23"/>
            <p:cNvSpPr>
              <a:spLocks/>
            </p:cNvSpPr>
            <p:nvPr/>
          </p:nvSpPr>
          <p:spPr bwMode="hidden">
            <a:xfrm>
              <a:off x="5041" y="0"/>
              <a:ext cx="719" cy="845"/>
            </a:xfrm>
            <a:custGeom>
              <a:avLst/>
              <a:gdLst>
                <a:gd name="T0" fmla="*/ 717 w 717"/>
                <a:gd name="T1" fmla="*/ 845 h 845"/>
                <a:gd name="T2" fmla="*/ 717 w 717"/>
                <a:gd name="T3" fmla="*/ 821 h 845"/>
                <a:gd name="T4" fmla="*/ 574 w 717"/>
                <a:gd name="T5" fmla="*/ 605 h 845"/>
                <a:gd name="T6" fmla="*/ 406 w 717"/>
                <a:gd name="T7" fmla="*/ 396 h 845"/>
                <a:gd name="T8" fmla="*/ 221 w 717"/>
                <a:gd name="T9" fmla="*/ 192 h 845"/>
                <a:gd name="T10" fmla="*/ 17 w 717"/>
                <a:gd name="T11" fmla="*/ 0 h 845"/>
                <a:gd name="T12" fmla="*/ 0 w 717"/>
                <a:gd name="T13" fmla="*/ 0 h 845"/>
                <a:gd name="T14" fmla="*/ 209 w 717"/>
                <a:gd name="T15" fmla="*/ 198 h 845"/>
                <a:gd name="T16" fmla="*/ 400 w 717"/>
                <a:gd name="T17" fmla="*/ 408 h 845"/>
                <a:gd name="T18" fmla="*/ 568 w 717"/>
                <a:gd name="T19" fmla="*/ 623 h 845"/>
                <a:gd name="T20" fmla="*/ 717 w 717"/>
                <a:gd name="T21" fmla="*/ 845 h 845"/>
                <a:gd name="T22" fmla="*/ 717 w 717"/>
                <a:gd name="T23" fmla="*/ 845 h 8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717" h="845">
                  <a:moveTo>
                    <a:pt x="717" y="845"/>
                  </a:moveTo>
                  <a:lnTo>
                    <a:pt x="717" y="821"/>
                  </a:lnTo>
                  <a:lnTo>
                    <a:pt x="574" y="605"/>
                  </a:lnTo>
                  <a:lnTo>
                    <a:pt x="406" y="396"/>
                  </a:lnTo>
                  <a:lnTo>
                    <a:pt x="221" y="192"/>
                  </a:lnTo>
                  <a:lnTo>
                    <a:pt x="17" y="0"/>
                  </a:lnTo>
                  <a:lnTo>
                    <a:pt x="0" y="0"/>
                  </a:lnTo>
                  <a:lnTo>
                    <a:pt x="209" y="198"/>
                  </a:lnTo>
                  <a:lnTo>
                    <a:pt x="400" y="408"/>
                  </a:lnTo>
                  <a:lnTo>
                    <a:pt x="568" y="623"/>
                  </a:lnTo>
                  <a:lnTo>
                    <a:pt x="717" y="845"/>
                  </a:lnTo>
                  <a:lnTo>
                    <a:pt x="717" y="84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6" name="Freeform 24"/>
            <p:cNvSpPr>
              <a:spLocks/>
            </p:cNvSpPr>
            <p:nvPr/>
          </p:nvSpPr>
          <p:spPr bwMode="hidden">
            <a:xfrm>
              <a:off x="5352" y="0"/>
              <a:ext cx="408" cy="414"/>
            </a:xfrm>
            <a:custGeom>
              <a:avLst/>
              <a:gdLst>
                <a:gd name="T0" fmla="*/ 407 w 407"/>
                <a:gd name="T1" fmla="*/ 414 h 414"/>
                <a:gd name="T2" fmla="*/ 407 w 407"/>
                <a:gd name="T3" fmla="*/ 396 h 414"/>
                <a:gd name="T4" fmla="*/ 222 w 407"/>
                <a:gd name="T5" fmla="*/ 192 h 414"/>
                <a:gd name="T6" fmla="*/ 12 w 407"/>
                <a:gd name="T7" fmla="*/ 0 h 414"/>
                <a:gd name="T8" fmla="*/ 0 w 407"/>
                <a:gd name="T9" fmla="*/ 0 h 414"/>
                <a:gd name="T10" fmla="*/ 108 w 407"/>
                <a:gd name="T11" fmla="*/ 102 h 414"/>
                <a:gd name="T12" fmla="*/ 216 w 407"/>
                <a:gd name="T13" fmla="*/ 204 h 414"/>
                <a:gd name="T14" fmla="*/ 407 w 407"/>
                <a:gd name="T15" fmla="*/ 414 h 414"/>
                <a:gd name="T16" fmla="*/ 407 w 407"/>
                <a:gd name="T17" fmla="*/ 414 h 4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07" h="414">
                  <a:moveTo>
                    <a:pt x="407" y="414"/>
                  </a:moveTo>
                  <a:lnTo>
                    <a:pt x="407" y="396"/>
                  </a:lnTo>
                  <a:lnTo>
                    <a:pt x="222" y="192"/>
                  </a:lnTo>
                  <a:lnTo>
                    <a:pt x="12" y="0"/>
                  </a:lnTo>
                  <a:lnTo>
                    <a:pt x="0" y="0"/>
                  </a:lnTo>
                  <a:lnTo>
                    <a:pt x="108" y="102"/>
                  </a:lnTo>
                  <a:lnTo>
                    <a:pt x="216" y="204"/>
                  </a:lnTo>
                  <a:lnTo>
                    <a:pt x="407" y="414"/>
                  </a:lnTo>
                  <a:lnTo>
                    <a:pt x="407" y="414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7" name="Freeform 25"/>
            <p:cNvSpPr>
              <a:spLocks/>
            </p:cNvSpPr>
            <p:nvPr/>
          </p:nvSpPr>
          <p:spPr bwMode="hidden">
            <a:xfrm>
              <a:off x="6" y="0"/>
              <a:ext cx="858" cy="1409"/>
            </a:xfrm>
            <a:custGeom>
              <a:avLst/>
              <a:gdLst>
                <a:gd name="T0" fmla="*/ 0 w 855"/>
                <a:gd name="T1" fmla="*/ 1361 h 1409"/>
                <a:gd name="T2" fmla="*/ 0 w 855"/>
                <a:gd name="T3" fmla="*/ 1409 h 1409"/>
                <a:gd name="T4" fmla="*/ 54 w 855"/>
                <a:gd name="T5" fmla="*/ 1211 h 1409"/>
                <a:gd name="T6" fmla="*/ 126 w 855"/>
                <a:gd name="T7" fmla="*/ 1013 h 1409"/>
                <a:gd name="T8" fmla="*/ 215 w 855"/>
                <a:gd name="T9" fmla="*/ 827 h 1409"/>
                <a:gd name="T10" fmla="*/ 311 w 855"/>
                <a:gd name="T11" fmla="*/ 647 h 1409"/>
                <a:gd name="T12" fmla="*/ 431 w 855"/>
                <a:gd name="T13" fmla="*/ 474 h 1409"/>
                <a:gd name="T14" fmla="*/ 556 w 855"/>
                <a:gd name="T15" fmla="*/ 312 h 1409"/>
                <a:gd name="T16" fmla="*/ 700 w 855"/>
                <a:gd name="T17" fmla="*/ 150 h 1409"/>
                <a:gd name="T18" fmla="*/ 855 w 855"/>
                <a:gd name="T19" fmla="*/ 0 h 1409"/>
                <a:gd name="T20" fmla="*/ 837 w 855"/>
                <a:gd name="T21" fmla="*/ 0 h 1409"/>
                <a:gd name="T22" fmla="*/ 688 w 855"/>
                <a:gd name="T23" fmla="*/ 144 h 1409"/>
                <a:gd name="T24" fmla="*/ 550 w 855"/>
                <a:gd name="T25" fmla="*/ 300 h 1409"/>
                <a:gd name="T26" fmla="*/ 425 w 855"/>
                <a:gd name="T27" fmla="*/ 462 h 1409"/>
                <a:gd name="T28" fmla="*/ 311 w 855"/>
                <a:gd name="T29" fmla="*/ 629 h 1409"/>
                <a:gd name="T30" fmla="*/ 215 w 855"/>
                <a:gd name="T31" fmla="*/ 803 h 1409"/>
                <a:gd name="T32" fmla="*/ 132 w 855"/>
                <a:gd name="T33" fmla="*/ 983 h 1409"/>
                <a:gd name="T34" fmla="*/ 60 w 855"/>
                <a:gd name="T35" fmla="*/ 1169 h 1409"/>
                <a:gd name="T36" fmla="*/ 0 w 855"/>
                <a:gd name="T37" fmla="*/ 1361 h 1409"/>
                <a:gd name="T38" fmla="*/ 0 w 855"/>
                <a:gd name="T39" fmla="*/ 1361 h 14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55" h="1409">
                  <a:moveTo>
                    <a:pt x="0" y="1361"/>
                  </a:moveTo>
                  <a:lnTo>
                    <a:pt x="0" y="1409"/>
                  </a:lnTo>
                  <a:lnTo>
                    <a:pt x="54" y="1211"/>
                  </a:lnTo>
                  <a:lnTo>
                    <a:pt x="126" y="1013"/>
                  </a:lnTo>
                  <a:lnTo>
                    <a:pt x="215" y="827"/>
                  </a:lnTo>
                  <a:lnTo>
                    <a:pt x="311" y="647"/>
                  </a:lnTo>
                  <a:lnTo>
                    <a:pt x="431" y="474"/>
                  </a:lnTo>
                  <a:lnTo>
                    <a:pt x="556" y="312"/>
                  </a:lnTo>
                  <a:lnTo>
                    <a:pt x="700" y="150"/>
                  </a:lnTo>
                  <a:lnTo>
                    <a:pt x="855" y="0"/>
                  </a:lnTo>
                  <a:lnTo>
                    <a:pt x="837" y="0"/>
                  </a:lnTo>
                  <a:lnTo>
                    <a:pt x="688" y="144"/>
                  </a:lnTo>
                  <a:lnTo>
                    <a:pt x="550" y="300"/>
                  </a:lnTo>
                  <a:lnTo>
                    <a:pt x="425" y="462"/>
                  </a:lnTo>
                  <a:lnTo>
                    <a:pt x="311" y="629"/>
                  </a:lnTo>
                  <a:lnTo>
                    <a:pt x="215" y="803"/>
                  </a:lnTo>
                  <a:lnTo>
                    <a:pt x="132" y="983"/>
                  </a:lnTo>
                  <a:lnTo>
                    <a:pt x="60" y="1169"/>
                  </a:lnTo>
                  <a:lnTo>
                    <a:pt x="0" y="1361"/>
                  </a:lnTo>
                  <a:lnTo>
                    <a:pt x="0" y="1361"/>
                  </a:lnTo>
                  <a:close/>
                </a:path>
              </a:pathLst>
            </a:custGeom>
            <a:gradFill rotWithShape="0">
              <a:gsLst>
                <a:gs pos="0">
                  <a:schemeClr val="bg1"/>
                </a:gs>
                <a:gs pos="100000">
                  <a:schemeClr val="bg1">
                    <a:gamma/>
                    <a:shade val="94118"/>
                    <a:invGamma/>
                  </a:schemeClr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8" name="Freeform 26"/>
            <p:cNvSpPr>
              <a:spLocks/>
            </p:cNvSpPr>
            <p:nvPr/>
          </p:nvSpPr>
          <p:spPr bwMode="hidden">
            <a:xfrm>
              <a:off x="6" y="0"/>
              <a:ext cx="588" cy="599"/>
            </a:xfrm>
            <a:custGeom>
              <a:avLst/>
              <a:gdLst>
                <a:gd name="T0" fmla="*/ 586 w 586"/>
                <a:gd name="T1" fmla="*/ 0 h 599"/>
                <a:gd name="T2" fmla="*/ 568 w 586"/>
                <a:gd name="T3" fmla="*/ 0 h 599"/>
                <a:gd name="T4" fmla="*/ 407 w 586"/>
                <a:gd name="T5" fmla="*/ 132 h 599"/>
                <a:gd name="T6" fmla="*/ 257 w 586"/>
                <a:gd name="T7" fmla="*/ 270 h 599"/>
                <a:gd name="T8" fmla="*/ 120 w 586"/>
                <a:gd name="T9" fmla="*/ 420 h 599"/>
                <a:gd name="T10" fmla="*/ 0 w 586"/>
                <a:gd name="T11" fmla="*/ 575 h 599"/>
                <a:gd name="T12" fmla="*/ 0 w 586"/>
                <a:gd name="T13" fmla="*/ 599 h 599"/>
                <a:gd name="T14" fmla="*/ 120 w 586"/>
                <a:gd name="T15" fmla="*/ 432 h 599"/>
                <a:gd name="T16" fmla="*/ 257 w 586"/>
                <a:gd name="T17" fmla="*/ 282 h 599"/>
                <a:gd name="T18" fmla="*/ 413 w 586"/>
                <a:gd name="T19" fmla="*/ 138 h 599"/>
                <a:gd name="T20" fmla="*/ 586 w 586"/>
                <a:gd name="T21" fmla="*/ 0 h 599"/>
                <a:gd name="T22" fmla="*/ 586 w 586"/>
                <a:gd name="T23" fmla="*/ 0 h 5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586" h="599">
                  <a:moveTo>
                    <a:pt x="586" y="0"/>
                  </a:moveTo>
                  <a:lnTo>
                    <a:pt x="568" y="0"/>
                  </a:lnTo>
                  <a:lnTo>
                    <a:pt x="407" y="132"/>
                  </a:lnTo>
                  <a:lnTo>
                    <a:pt x="257" y="270"/>
                  </a:lnTo>
                  <a:lnTo>
                    <a:pt x="120" y="420"/>
                  </a:lnTo>
                  <a:lnTo>
                    <a:pt x="0" y="575"/>
                  </a:lnTo>
                  <a:lnTo>
                    <a:pt x="0" y="599"/>
                  </a:lnTo>
                  <a:lnTo>
                    <a:pt x="120" y="432"/>
                  </a:lnTo>
                  <a:lnTo>
                    <a:pt x="257" y="282"/>
                  </a:lnTo>
                  <a:lnTo>
                    <a:pt x="413" y="138"/>
                  </a:lnTo>
                  <a:lnTo>
                    <a:pt x="586" y="0"/>
                  </a:lnTo>
                  <a:lnTo>
                    <a:pt x="586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499" name="Freeform 27"/>
            <p:cNvSpPr>
              <a:spLocks/>
            </p:cNvSpPr>
            <p:nvPr/>
          </p:nvSpPr>
          <p:spPr bwMode="hidden">
            <a:xfrm>
              <a:off x="6" y="0"/>
              <a:ext cx="270" cy="252"/>
            </a:xfrm>
            <a:custGeom>
              <a:avLst/>
              <a:gdLst>
                <a:gd name="T0" fmla="*/ 269 w 269"/>
                <a:gd name="T1" fmla="*/ 0 h 252"/>
                <a:gd name="T2" fmla="*/ 251 w 269"/>
                <a:gd name="T3" fmla="*/ 0 h 252"/>
                <a:gd name="T4" fmla="*/ 120 w 269"/>
                <a:gd name="T5" fmla="*/ 114 h 252"/>
                <a:gd name="T6" fmla="*/ 60 w 269"/>
                <a:gd name="T7" fmla="*/ 174 h 252"/>
                <a:gd name="T8" fmla="*/ 0 w 269"/>
                <a:gd name="T9" fmla="*/ 234 h 252"/>
                <a:gd name="T10" fmla="*/ 0 w 269"/>
                <a:gd name="T11" fmla="*/ 252 h 252"/>
                <a:gd name="T12" fmla="*/ 126 w 269"/>
                <a:gd name="T13" fmla="*/ 120 h 252"/>
                <a:gd name="T14" fmla="*/ 269 w 269"/>
                <a:gd name="T15" fmla="*/ 0 h 252"/>
                <a:gd name="T16" fmla="*/ 269 w 269"/>
                <a:gd name="T17" fmla="*/ 0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69" h="252">
                  <a:moveTo>
                    <a:pt x="269" y="0"/>
                  </a:moveTo>
                  <a:lnTo>
                    <a:pt x="251" y="0"/>
                  </a:lnTo>
                  <a:lnTo>
                    <a:pt x="120" y="114"/>
                  </a:lnTo>
                  <a:lnTo>
                    <a:pt x="60" y="174"/>
                  </a:lnTo>
                  <a:lnTo>
                    <a:pt x="0" y="234"/>
                  </a:lnTo>
                  <a:lnTo>
                    <a:pt x="0" y="252"/>
                  </a:lnTo>
                  <a:lnTo>
                    <a:pt x="126" y="120"/>
                  </a:lnTo>
                  <a:lnTo>
                    <a:pt x="269" y="0"/>
                  </a:lnTo>
                  <a:lnTo>
                    <a:pt x="269" y="0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500" name="Line 28"/>
            <p:cNvSpPr>
              <a:spLocks noChangeShapeType="1"/>
            </p:cNvSpPr>
            <p:nvPr/>
          </p:nvSpPr>
          <p:spPr bwMode="hidden">
            <a:xfrm>
              <a:off x="1" y="2749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501" name="Line 29"/>
            <p:cNvSpPr>
              <a:spLocks noChangeShapeType="1"/>
            </p:cNvSpPr>
            <p:nvPr/>
          </p:nvSpPr>
          <p:spPr bwMode="hidden">
            <a:xfrm>
              <a:off x="1" y="2356"/>
              <a:ext cx="5758" cy="0"/>
            </a:xfrm>
            <a:prstGeom prst="line">
              <a:avLst/>
            </a:prstGeom>
            <a:noFill/>
            <a:ln w="15875">
              <a:solidFill>
                <a:schemeClr val="bg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502" name="Line 30"/>
            <p:cNvSpPr>
              <a:spLocks noChangeShapeType="1"/>
            </p:cNvSpPr>
            <p:nvPr/>
          </p:nvSpPr>
          <p:spPr bwMode="hidden">
            <a:xfrm>
              <a:off x="1" y="3142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grpSp>
          <p:nvGrpSpPr>
            <p:cNvPr id="105503" name="Group 31"/>
            <p:cNvGrpSpPr>
              <a:grpSpLocks/>
            </p:cNvGrpSpPr>
            <p:nvPr/>
          </p:nvGrpSpPr>
          <p:grpSpPr bwMode="auto">
            <a:xfrm>
              <a:off x="1" y="392"/>
              <a:ext cx="5758" cy="1571"/>
              <a:chOff x="1" y="392"/>
              <a:chExt cx="5758" cy="1571"/>
            </a:xfrm>
          </p:grpSpPr>
          <p:sp>
            <p:nvSpPr>
              <p:cNvPr id="105504" name="Line 32"/>
              <p:cNvSpPr>
                <a:spLocks noChangeShapeType="1"/>
              </p:cNvSpPr>
              <p:nvPr userDrawn="1"/>
            </p:nvSpPr>
            <p:spPr bwMode="hidden">
              <a:xfrm>
                <a:off x="1" y="784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505" name="Line 33"/>
              <p:cNvSpPr>
                <a:spLocks noChangeShapeType="1"/>
              </p:cNvSpPr>
              <p:nvPr userDrawn="1"/>
            </p:nvSpPr>
            <p:spPr bwMode="hidden">
              <a:xfrm>
                <a:off x="1" y="1963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506" name="Line 34"/>
              <p:cNvSpPr>
                <a:spLocks noChangeShapeType="1"/>
              </p:cNvSpPr>
              <p:nvPr userDrawn="1"/>
            </p:nvSpPr>
            <p:spPr bwMode="hidden">
              <a:xfrm>
                <a:off x="1" y="1570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507" name="Line 35"/>
              <p:cNvSpPr>
                <a:spLocks noChangeShapeType="1"/>
              </p:cNvSpPr>
              <p:nvPr userDrawn="1"/>
            </p:nvSpPr>
            <p:spPr bwMode="hidden">
              <a:xfrm>
                <a:off x="1" y="1177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  <p:sp>
            <p:nvSpPr>
              <p:cNvPr id="105508" name="Line 36"/>
              <p:cNvSpPr>
                <a:spLocks noChangeShapeType="1"/>
              </p:cNvSpPr>
              <p:nvPr userDrawn="1"/>
            </p:nvSpPr>
            <p:spPr bwMode="hidden">
              <a:xfrm>
                <a:off x="1" y="392"/>
                <a:ext cx="5758" cy="0"/>
              </a:xfrm>
              <a:prstGeom prst="line">
                <a:avLst/>
              </a:prstGeom>
              <a:noFill/>
              <a:ln w="15875">
                <a:solidFill>
                  <a:schemeClr val="bg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bg-BG"/>
              </a:p>
            </p:txBody>
          </p:sp>
        </p:grpSp>
        <p:sp>
          <p:nvSpPr>
            <p:cNvPr id="105509" name="Line 37"/>
            <p:cNvSpPr>
              <a:spLocks noChangeShapeType="1"/>
            </p:cNvSpPr>
            <p:nvPr/>
          </p:nvSpPr>
          <p:spPr bwMode="hidden">
            <a:xfrm>
              <a:off x="1" y="3928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  <p:sp>
          <p:nvSpPr>
            <p:cNvPr id="105510" name="Line 38"/>
            <p:cNvSpPr>
              <a:spLocks noChangeShapeType="1"/>
            </p:cNvSpPr>
            <p:nvPr/>
          </p:nvSpPr>
          <p:spPr bwMode="hidden">
            <a:xfrm>
              <a:off x="1" y="3535"/>
              <a:ext cx="5758" cy="0"/>
            </a:xfrm>
            <a:prstGeom prst="line">
              <a:avLst/>
            </a:prstGeom>
            <a:noFill/>
            <a:ln w="15875">
              <a:solidFill>
                <a:schemeClr val="bg2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bg-BG"/>
            </a:p>
          </p:txBody>
        </p:sp>
      </p:grpSp>
      <p:sp>
        <p:nvSpPr>
          <p:cNvPr id="105511" name="Rectangle 39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7813"/>
            <a:ext cx="8229600" cy="1139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1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title style</a:t>
            </a:r>
          </a:p>
        </p:txBody>
      </p:sp>
      <p:sp>
        <p:nvSpPr>
          <p:cNvPr id="105512" name="Rectangle 40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l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bg-BG"/>
          </a:p>
        </p:txBody>
      </p:sp>
      <p:sp>
        <p:nvSpPr>
          <p:cNvPr id="105513" name="Rectangle 41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endParaRPr lang="en-US" altLang="bg-BG"/>
          </a:p>
        </p:txBody>
      </p:sp>
      <p:sp>
        <p:nvSpPr>
          <p:cNvPr id="105514" name="Rectangle 42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3638"/>
            <a:ext cx="2133600" cy="457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000">
                <a:effectLst>
                  <a:outerShdw blurRad="38100" dist="38100" dir="2700000" algn="tl">
                    <a:srgbClr val="000000"/>
                  </a:outerShdw>
                </a:effectLst>
                <a:latin typeface="+mn-lt"/>
              </a:defRPr>
            </a:lvl1pPr>
          </a:lstStyle>
          <a:p>
            <a:fld id="{00968006-AB9F-4E99-A6C1-85027273BE43}" type="slidenum">
              <a:rPr lang="en-US" altLang="bg-BG"/>
              <a:pPr/>
              <a:t>‹#›</a:t>
            </a:fld>
            <a:endParaRPr lang="en-US" altLang="bg-BG"/>
          </a:p>
        </p:txBody>
      </p:sp>
      <p:sp>
        <p:nvSpPr>
          <p:cNvPr id="105515" name="Rectangle 4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30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bg-BG" smtClean="0"/>
              <a:t>Click to edit Master text styles</a:t>
            </a:r>
          </a:p>
          <a:p>
            <a:pPr lvl="1"/>
            <a:r>
              <a:rPr lang="en-US" altLang="bg-BG" smtClean="0"/>
              <a:t>Second level</a:t>
            </a:r>
          </a:p>
          <a:p>
            <a:pPr lvl="2"/>
            <a:r>
              <a:rPr lang="en-US" altLang="bg-BG" smtClean="0"/>
              <a:t>Third level</a:t>
            </a:r>
          </a:p>
          <a:p>
            <a:pPr lvl="3"/>
            <a:r>
              <a:rPr lang="en-US" altLang="bg-BG" smtClean="0"/>
              <a:t>Fourth level</a:t>
            </a:r>
          </a:p>
          <a:p>
            <a:pPr lvl="4"/>
            <a:r>
              <a:rPr lang="en-US" altLang="bg-BG" smtClean="0"/>
              <a:t>Fifth level</a:t>
            </a:r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717" r:id="rId1"/>
    <p:sldLayoutId id="2147483728" r:id="rId2"/>
    <p:sldLayoutId id="2147483729" r:id="rId3"/>
    <p:sldLayoutId id="2147483730" r:id="rId4"/>
    <p:sldLayoutId id="2147483731" r:id="rId5"/>
    <p:sldLayoutId id="2147483732" r:id="rId6"/>
    <p:sldLayoutId id="2147483733" r:id="rId7"/>
    <p:sldLayoutId id="2147483734" r:id="rId8"/>
    <p:sldLayoutId id="2147483735" r:id="rId9"/>
    <p:sldLayoutId id="2147483736" r:id="rId10"/>
    <p:sldLayoutId id="2147483737" r:id="rId11"/>
    <p:sldLayoutId id="2147483738" r:id="rId12"/>
    <p:sldLayoutId id="2147483739" r:id="rId13"/>
  </p:sldLayoutIdLs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55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55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55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 nodeType="clickPar">
                      <p:stCondLst>
                        <p:cond delay="indefinite"/>
                      </p:stCondLst>
                      <p:childTnLst>
                        <p:par>
                          <p:cTn id="1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5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7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515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5511" grpId="0"/>
      <p:bldP spid="105515" grpId="0" build="p">
        <p:tmplLst>
          <p:tmpl lvl="1">
            <p:tnLst>
              <p:par>
                <p:cTn presetID="10" presetClass="entr" presetSubtype="0" fill="hold" nodeType="click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</p:cBhvr>
                    </p:animEffect>
                  </p:childTnLst>
                </p:cTn>
              </p:par>
            </p:tnLst>
          </p:tmpl>
          <p:tmpl lvl="2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</p:cBhvr>
                    </p:animEffect>
                  </p:childTnLst>
                </p:cTn>
              </p:par>
            </p:tnLst>
          </p:tmpl>
          <p:tmpl lvl="3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</p:cBhvr>
                    </p:animEffect>
                  </p:childTnLst>
                </p:cTn>
              </p:par>
            </p:tnLst>
          </p:tmpl>
          <p:tmpl lvl="4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</p:cBhvr>
                    </p:animEffect>
                  </p:childTnLst>
                </p:cTn>
              </p:par>
            </p:tnLst>
          </p:tmpl>
          <p:tmpl lvl="5">
            <p:tnLst>
              <p:par>
                <p:cTn presetID="10" presetClass="entr" presetSubtype="0" fill="hold" nodeType="withEffect">
                  <p:stCondLst>
                    <p:cond delay="0"/>
                  </p:stCondLst>
                  <p:childTnLst>
                    <p:set>
                      <p:cBhvr>
                        <p:cTn dur="1" fill="hold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  <p:attrNameLst>
                          <p:attrName>style.visibility</p:attrName>
                        </p:attrNameLst>
                      </p:cBhvr>
                      <p:to>
                        <p:strVal val="visible"/>
                      </p:to>
                    </p:set>
                    <p:animEffect transition="in" filter="fade">
                      <p:cBhvr>
                        <p:cTn dur="1000">
                          <p:stCondLst>
                            <p:cond delay="0"/>
                          </p:stCondLst>
                        </p:cTn>
                        <p:tgtEl>
                          <p:spTgt spid="105515"/>
                        </p:tgtEl>
                      </p:cBhvr>
                    </p:animEffect>
                  </p:childTnLst>
                </p:cTn>
              </p:par>
            </p:tnLst>
          </p:tmpl>
        </p:tmplLst>
      </p:bldP>
    </p:bldLst>
  </p:timing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effectLst>
            <a:outerShdw blurRad="38100" dist="38100" dir="2700000" algn="tl">
              <a:srgbClr val="000000"/>
            </a:outerShdw>
          </a:effectLst>
          <a:latin typeface="Arial" charset="0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lr>
          <a:schemeClr val="hlink"/>
        </a:buClr>
        <a:buSzPct val="60000"/>
        <a:buFont typeface="Wingdings" pitchFamily="2" charset="2"/>
        <a:buChar char="n"/>
        <a:defRPr sz="32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lr>
          <a:schemeClr val="tx1"/>
        </a:buClr>
        <a:buChar char="•"/>
        <a:defRPr sz="28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lr>
          <a:schemeClr val="accent2"/>
        </a:buClr>
        <a:buSzPct val="60000"/>
        <a:buFont typeface="Wingdings" pitchFamily="2" charset="2"/>
        <a:buChar char="n"/>
        <a:defRPr sz="24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lr>
          <a:schemeClr val="tx2"/>
        </a:buClr>
        <a:buChar char="•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lr>
          <a:schemeClr val="folHlink"/>
        </a:buClr>
        <a:buSzPct val="60000"/>
        <a:buFont typeface="Wingdings" pitchFamily="2" charset="2"/>
        <a:buChar char="n"/>
        <a:defRPr sz="2000">
          <a:solidFill>
            <a:schemeClr val="tx1"/>
          </a:solidFill>
          <a:effectLst>
            <a:outerShdw blurRad="38100" dist="38100" dir="2700000" algn="tl">
              <a:srgbClr val="000000"/>
            </a:outerShdw>
          </a:effectLst>
          <a:latin typeface="+mn-lt"/>
        </a:defRPr>
      </a:lvl9pPr>
    </p:bodyStyle>
    <p:otherStyle>
      <a:defPPr>
        <a:defRPr lang="bg-BG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5716" name="Rectangle 4"/>
          <p:cNvSpPr>
            <a:spLocks noGrp="1" noChangeArrowheads="1"/>
          </p:cNvSpPr>
          <p:nvPr>
            <p:ph type="ctrTitle"/>
          </p:nvPr>
        </p:nvSpPr>
        <p:spPr>
          <a:xfrm>
            <a:off x="468313" y="620688"/>
            <a:ext cx="7772400" cy="1512168"/>
          </a:xfrm>
        </p:spPr>
        <p:txBody>
          <a:bodyPr/>
          <a:lstStyle/>
          <a:p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Заседание на Регионалния съвет за развитие на Северен централен район,</a:t>
            </a:r>
            <a:b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гр. Русе, 23.04.2019 г. 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115717" name="Rectangle 5"/>
          <p:cNvSpPr>
            <a:spLocks noGrp="1" noChangeArrowheads="1"/>
          </p:cNvSpPr>
          <p:nvPr>
            <p:ph type="subTitle" idx="1"/>
          </p:nvPr>
        </p:nvSpPr>
        <p:spPr>
          <a:xfrm>
            <a:off x="971550" y="2636912"/>
            <a:ext cx="7488238" cy="3001888"/>
          </a:xfrm>
        </p:spPr>
        <p:txBody>
          <a:bodyPr/>
          <a:lstStyle/>
          <a:p>
            <a:r>
              <a:rPr lang="bg-BG" altLang="bg-BG" sz="2800" b="1" u="sng" dirty="0" smtClean="0">
                <a:latin typeface="Book Antiqua" pitchFamily="18" charset="0"/>
              </a:rPr>
              <a:t>Национална стратегия за активен живот на възрастните хора в България </a:t>
            </a:r>
          </a:p>
          <a:p>
            <a:r>
              <a:rPr lang="bg-BG" altLang="bg-BG" sz="2800" b="1" u="sng" dirty="0" smtClean="0">
                <a:latin typeface="Book Antiqua" pitchFamily="18" charset="0"/>
              </a:rPr>
              <a:t>(2019 – 2030 г.) </a:t>
            </a:r>
            <a:endParaRPr lang="en-US" altLang="bg-BG" sz="2800" dirty="0">
              <a:latin typeface="Book Antiqua" pitchFamily="18" charset="0"/>
            </a:endParaRPr>
          </a:p>
          <a:p>
            <a:endParaRPr lang="bg-BG" altLang="bg-BG" sz="2100" dirty="0" smtClean="0">
              <a:latin typeface="Book Antiqua" pitchFamily="18" charset="0"/>
            </a:endParaRPr>
          </a:p>
          <a:p>
            <a:endParaRPr lang="bg-BG" altLang="bg-BG" sz="2100" dirty="0">
              <a:latin typeface="Book Antiqua" pitchFamily="18" charset="0"/>
            </a:endParaRPr>
          </a:p>
          <a:p>
            <a:r>
              <a:rPr lang="bg-BG" altLang="bg-BG" sz="2100" dirty="0">
                <a:latin typeface="Book Antiqua" pitchFamily="18" charset="0"/>
              </a:rPr>
              <a:t>д</a:t>
            </a:r>
            <a:r>
              <a:rPr lang="bg-BG" altLang="bg-BG" sz="2100" dirty="0" smtClean="0">
                <a:latin typeface="Book Antiqua" pitchFamily="18" charset="0"/>
              </a:rPr>
              <a:t>-р Султанка Петрова, заместник-министър на труда и социалната политика </a:t>
            </a:r>
            <a:endParaRPr lang="en-US" altLang="bg-BG" sz="21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404664"/>
            <a:ext cx="8229600" cy="1152128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г.) </a:t>
            </a:r>
            <a:b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Изпълнение и координация:</a:t>
            </a:r>
            <a:endParaRPr lang="bg-BG" sz="2400" dirty="0"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772816"/>
            <a:ext cx="8147248" cy="4464496"/>
          </a:xfrm>
        </p:spPr>
        <p:txBody>
          <a:bodyPr/>
          <a:lstStyle/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Отговорен орган за изпълнението, координацията, наблюдението и оценката на Националната стратегия за активен живот на възрастните хора в България ще бъде Министерство на труда и социалната политика, чрез дирекция „Жизнено равнище, демографска политика и социални инвестиции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“.</a:t>
            </a:r>
          </a:p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Успешното прилагане на Националната стратегия за активен живот на възрастните хора следва да се извършва от обединените усилия на всички заинтересовани страни.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Ето защо, Междуведомствената работна група по демографските въпроси, доходите и жизненото равнище към министъра на труда и социалната политика ще осигурява поддържане на постоянен работен формат за междуведомствено взаимодействие и по въпросите на застаряването. </a:t>
            </a:r>
          </a:p>
          <a:p>
            <a:endParaRPr lang="bg-BG" sz="24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228348629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9552" y="476672"/>
            <a:ext cx="8147248" cy="1152128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г.) </a:t>
            </a:r>
            <a:b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Наблюдение и оценка:</a:t>
            </a:r>
            <a:endParaRPr lang="bg-BG" sz="2400" dirty="0">
              <a:latin typeface="Book Antiqua" panose="02040602050305030304" pitchFamily="18" charset="0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36504"/>
          </a:xfrm>
        </p:spPr>
        <p:txBody>
          <a:bodyPr/>
          <a:lstStyle/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Дейностите по наблюдение и оценка на изпълнението са важен елемент от качественото изпълнение на Стратегията. Навременното им извършване гарантира, че при изпълнението на Стратегията ще се следват заложените в нея цели, като в случай на нужда ще се предприемат и необходими мерки за актуализацията им за постигане на гъвкавост и устойчивост на политиките към външни промени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и/или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вътрешни фактори. </a:t>
            </a:r>
            <a:endParaRPr lang="bg-BG" sz="2000" dirty="0" smtClean="0">
              <a:effectLst/>
              <a:latin typeface="Book Antiqua" panose="02040602050305030304" pitchFamily="18" charset="0"/>
            </a:endParaRPr>
          </a:p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На всеки четири години от планирания период (2019 – 2030 г.) ще бъде извършвана оценка на Националната стратегия за активен живот на възрастните хора в България. МТСП ще координира процеса на оценка на Стратегията и ще насърчава заинтересованите страни да вземат активно участие в него. За да е максимално обективна, оценката ще бъде извършена от независим външен оценител. </a:t>
            </a:r>
          </a:p>
          <a:p>
            <a:pPr algn="just"/>
            <a:endParaRPr lang="bg-BG" sz="2000" dirty="0">
              <a:latin typeface="Book Antiqua" panose="0204060205030503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9778140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46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bg-BG" altLang="bg-BG"/>
          </a:p>
        </p:txBody>
      </p:sp>
      <p:pic>
        <p:nvPicPr>
          <p:cNvPr id="114692" name="Picture 4" descr="MPj04093380000[1]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0" y="-26988"/>
            <a:ext cx="9144000" cy="6858001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2" name="Rectangle 1"/>
          <p:cNvSpPr/>
          <p:nvPr/>
        </p:nvSpPr>
        <p:spPr>
          <a:xfrm>
            <a:off x="2904717" y="3244334"/>
            <a:ext cx="3334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bg-BG" dirty="0">
                <a:latin typeface="Book Antiqua" panose="02040602050305030304" pitchFamily="18" charset="0"/>
              </a:rPr>
              <a:t>Благодаря ви за вниманието!</a:t>
            </a:r>
            <a:endParaRPr lang="bg-BG" dirty="0">
              <a:latin typeface="Book Antiqua" panose="02040602050305030304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878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Демографски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процеси и тенденции</a:t>
            </a:r>
            <a:r>
              <a:rPr lang="en-US" altLang="bg-BG" sz="2400" dirty="0">
                <a:solidFill>
                  <a:srgbClr val="FFFF00"/>
                </a:solidFill>
                <a:latin typeface="Book Antiqua" pitchFamily="18" charset="0"/>
              </a:rPr>
              <a:t>,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касаещи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възрастните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хора в България 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11878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В демографски план застаряването на населението се очертава като дълготраен и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трудно обратим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социален процес за европейските страни, включително и за България. Според прогнозите на ЕВРОСТАТ, делът на населението в Република България на възраст над 65 години ще се увеличи от 17,4% през 2010 г. до 32,7% през 2060 г.</a:t>
            </a:r>
          </a:p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Текущата демографска ситуация в България се характеризира с продължаващо намаляване и застаряване на населението, ниски нива на раждаемост и високи нива на обща смъртност. Задълбочава се дисбалансът в териториалното разпределение на населението. </a:t>
            </a:r>
            <a:endParaRPr lang="bg-BG" sz="2000" dirty="0" smtClean="0">
              <a:effectLst/>
              <a:latin typeface="Book Antiqua" panose="02040602050305030304" pitchFamily="18" charset="0"/>
            </a:endParaRPr>
          </a:p>
          <a:p>
            <a:pPr algn="just"/>
            <a:r>
              <a:rPr lang="bg-BG" sz="2000" b="1" dirty="0">
                <a:effectLst/>
                <a:latin typeface="Book Antiqua" panose="02040602050305030304" pitchFamily="18" charset="0"/>
              </a:rPr>
              <a:t>Най-значимата демографска тенденция в развитието на населението е процесът на застаряване. </a:t>
            </a:r>
          </a:p>
          <a:p>
            <a:pPr marL="0" indent="0" algn="just">
              <a:buNone/>
            </a:pPr>
            <a:endParaRPr lang="bg-BG" sz="2000" dirty="0">
              <a:effectLst/>
              <a:latin typeface="Book Antiqua" panose="02040602050305030304" pitchFamily="18" charset="0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1858" name="Rectangle 2"/>
          <p:cNvSpPr>
            <a:spLocks noGrp="1" noChangeArrowheads="1"/>
          </p:cNvSpPr>
          <p:nvPr>
            <p:ph type="title"/>
          </p:nvPr>
        </p:nvSpPr>
        <p:spPr>
          <a:xfrm>
            <a:off x="457200" y="332656"/>
            <a:ext cx="8229600" cy="1296144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Демографски процеси и тенденции</a:t>
            </a:r>
            <a:r>
              <a:rPr lang="en-US" altLang="bg-BG" sz="2400" dirty="0">
                <a:solidFill>
                  <a:srgbClr val="FFFF00"/>
                </a:solidFill>
                <a:latin typeface="Book Antiqua" pitchFamily="18" charset="0"/>
              </a:rPr>
              <a:t>,</a:t>
            </a: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 касаещи възрастните хора в България 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12185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57200" y="2133600"/>
            <a:ext cx="8229600" cy="3997325"/>
          </a:xfrm>
        </p:spPr>
        <p:txBody>
          <a:bodyPr/>
          <a:lstStyle/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По данни на Националния статистически институт (НСИ) в края на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2018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г. лицата на 65 и повече навършени години са 1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493 119,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или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21.3%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от населението на страната. В сравнение с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2017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г. делът на населението в тази възрастова група нараства с 0.3 процентни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пункта.</a:t>
            </a:r>
          </a:p>
          <a:p>
            <a:pPr algn="just"/>
            <a:r>
              <a:rPr lang="bg-BG" sz="2000" dirty="0" smtClean="0">
                <a:effectLst/>
                <a:latin typeface="Book Antiqua" panose="02040602050305030304" pitchFamily="18" charset="0"/>
              </a:rPr>
              <a:t>В регионален аспект делът на лицата на 65 и повече навършени години е най-висок в областите Видин (29.6%), Габрово (28.6%) и Кюстендил (27.3%). Общо в двадесет области този дял е над средния за страната. Най-нисък е делът на възрастното население в областите София (столица) – 17.5% и Варна – 18.9%. </a:t>
            </a:r>
            <a:r>
              <a:rPr lang="bg-BG" sz="2000" b="1" dirty="0" smtClean="0">
                <a:effectLst/>
                <a:latin typeface="Book Antiqua" panose="02040602050305030304" pitchFamily="18" charset="0"/>
              </a:rPr>
              <a:t>За област Русе делът на лицата на 65 и повече години е 23.3%.  </a:t>
            </a:r>
            <a:endParaRPr lang="bg-BG" sz="2000" b="1" dirty="0">
              <a:effectLst/>
              <a:latin typeface="Book Antiqua" panose="02040602050305030304" pitchFamily="18" charset="0"/>
            </a:endParaRPr>
          </a:p>
          <a:p>
            <a:pPr algn="just"/>
            <a:endParaRPr lang="bg-BG" sz="2000" dirty="0" smtClean="0">
              <a:effectLst/>
              <a:latin typeface="Book Antiqua" panose="02040602050305030304" pitchFamily="18" charset="0"/>
            </a:endParaRPr>
          </a:p>
          <a:p>
            <a:pPr algn="just"/>
            <a:endParaRPr lang="bg-BG" sz="2000" dirty="0">
              <a:effectLst/>
              <a:latin typeface="Book Antiqua" panose="02040602050305030304" pitchFamily="18" charset="0"/>
            </a:endParaRPr>
          </a:p>
          <a:p>
            <a:pPr marL="0" indent="0">
              <a:buNone/>
            </a:pPr>
            <a:endParaRPr lang="en-GB" altLang="bg-BG" sz="3000" dirty="0">
              <a:latin typeface="Book Antiqua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539552" y="404665"/>
            <a:ext cx="8173144" cy="936104"/>
          </a:xfrm>
        </p:spPr>
        <p:txBody>
          <a:bodyPr/>
          <a:lstStyle/>
          <a:p>
            <a:r>
              <a:rPr lang="en-US" altLang="bg-BG" sz="4000" dirty="0">
                <a:latin typeface="Book Antiqua" pitchFamily="18" charset="0"/>
              </a:rPr>
              <a:t/>
            </a:r>
            <a:br>
              <a:rPr lang="en-US" altLang="bg-BG" sz="4000" dirty="0">
                <a:latin typeface="Book Antiqua" pitchFamily="18" charset="0"/>
              </a:rPr>
            </a:br>
            <a:r>
              <a:rPr lang="en-US" altLang="bg-BG" sz="4000" dirty="0">
                <a:latin typeface="Book Antiqua" pitchFamily="18" charset="0"/>
              </a:rPr>
              <a:t/>
            </a:r>
            <a:br>
              <a:rPr lang="en-US" altLang="bg-BG" sz="4000" dirty="0">
                <a:latin typeface="Book Antiqua" pitchFamily="18" charset="0"/>
              </a:rPr>
            </a:br>
            <a:r>
              <a:rPr lang="en-US" altLang="bg-BG" sz="4000" dirty="0">
                <a:latin typeface="Book Antiqua" pitchFamily="18" charset="0"/>
              </a:rPr>
              <a:t/>
            </a:r>
            <a:br>
              <a:rPr lang="en-US" altLang="bg-BG" sz="4000" dirty="0">
                <a:latin typeface="Book Antiqua" pitchFamily="18" charset="0"/>
              </a:rPr>
            </a:br>
            <a:r>
              <a:rPr lang="en-US" altLang="bg-BG" sz="4000" dirty="0">
                <a:latin typeface="Book Antiqua" pitchFamily="18" charset="0"/>
              </a:rPr>
              <a:t/>
            </a:r>
            <a:br>
              <a:rPr lang="en-US" altLang="bg-BG" sz="4000" dirty="0">
                <a:latin typeface="Book Antiqua" pitchFamily="18" charset="0"/>
              </a:rPr>
            </a:br>
            <a:r>
              <a:rPr lang="en-US" altLang="bg-BG" sz="4000" dirty="0">
                <a:latin typeface="Book Antiqua" pitchFamily="18" charset="0"/>
              </a:rPr>
              <a:t/>
            </a:r>
            <a:br>
              <a:rPr lang="en-US" altLang="bg-BG" sz="4000" dirty="0"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Относителен дял на населението на 65 и повече навършени години към 31.12.2018 г. по области: 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258888" y="2276475"/>
            <a:ext cx="6400800" cy="3313113"/>
          </a:xfrm>
        </p:spPr>
        <p:txBody>
          <a:bodyPr/>
          <a:lstStyle/>
          <a:p>
            <a:pPr>
              <a:lnSpc>
                <a:spcPct val="90000"/>
              </a:lnSpc>
            </a:pPr>
            <a:endParaRPr lang="en-US" altLang="bg-BG" sz="2400" b="1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US" altLang="bg-BG" sz="2400" b="1" u="sng" dirty="0">
                <a:latin typeface="Book Antiqua" pitchFamily="18" charset="0"/>
              </a:rPr>
              <a:t>General objective:</a:t>
            </a:r>
          </a:p>
          <a:p>
            <a:pPr>
              <a:lnSpc>
                <a:spcPct val="90000"/>
              </a:lnSpc>
            </a:pPr>
            <a:endParaRPr lang="en-GB" altLang="bg-BG" sz="2400" u="sng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r>
              <a:rPr lang="en-GB" altLang="bg-BG" sz="2400" dirty="0">
                <a:latin typeface="Book Antiqua" pitchFamily="18" charset="0"/>
              </a:rPr>
              <a:t>To develop institutional capacity in providing expertise and taking responsibilities and obligations in connection to the forthcoming accession of Bulgaria to the European Union. </a:t>
            </a:r>
            <a:endParaRPr lang="en-US" altLang="bg-BG" sz="2400" dirty="0">
              <a:latin typeface="Book Antiqua" pitchFamily="18" charset="0"/>
            </a:endParaRPr>
          </a:p>
          <a:p>
            <a:pPr>
              <a:lnSpc>
                <a:spcPct val="90000"/>
              </a:lnSpc>
            </a:pPr>
            <a:endParaRPr lang="en-US" altLang="bg-BG" sz="2400" dirty="0">
              <a:latin typeface="Book Antiqua" pitchFamily="18" charset="0"/>
            </a:endParaRP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5256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9" name="Rectangle 11"/>
          <p:cNvSpPr>
            <a:spLocks noGrp="1" noChangeArrowheads="1"/>
          </p:cNvSpPr>
          <p:nvPr>
            <p:ph type="title"/>
          </p:nvPr>
        </p:nvSpPr>
        <p:spPr>
          <a:xfrm>
            <a:off x="457200" y="476672"/>
            <a:ext cx="8229600" cy="1368152"/>
          </a:xfrm>
        </p:spPr>
        <p:txBody>
          <a:bodyPr/>
          <a:lstStyle/>
          <a:p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</a:t>
            </a: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.)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Визия: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7180" name="Rectangle 12"/>
          <p:cNvSpPr>
            <a:spLocks noGrp="1" noChangeArrowheads="1"/>
          </p:cNvSpPr>
          <p:nvPr>
            <p:ph type="body" idx="1"/>
          </p:nvPr>
        </p:nvSpPr>
        <p:spPr>
          <a:xfrm>
            <a:off x="457200" y="1772816"/>
            <a:ext cx="8229600" cy="4824536"/>
          </a:xfrm>
        </p:spPr>
        <p:txBody>
          <a:bodyPr/>
          <a:lstStyle/>
          <a:p>
            <a:pPr>
              <a:buNone/>
            </a:pPr>
            <a:r>
              <a:rPr lang="bg-BG" altLang="bg-BG" sz="1800" dirty="0" smtClean="0">
                <a:solidFill>
                  <a:srgbClr val="FFFF00"/>
                </a:solidFill>
                <a:latin typeface="Book Antiqua" pitchFamily="18" charset="0"/>
              </a:rPr>
              <a:t>	</a:t>
            </a:r>
            <a:endParaRPr lang="en-GB" altLang="bg-BG" sz="1800" dirty="0" smtClean="0">
              <a:latin typeface="Book Antiqua" pitchFamily="18" charset="0"/>
            </a:endParaRPr>
          </a:p>
          <a:p>
            <a:pPr algn="just"/>
            <a:r>
              <a:rPr lang="bg-BG" altLang="bg-BG" sz="2000" dirty="0" smtClean="0">
                <a:latin typeface="Book Antiqua" pitchFamily="18" charset="0"/>
              </a:rPr>
              <a:t>Възрастните хора са важен и ценен ресурс на България. </a:t>
            </a:r>
            <a:r>
              <a:rPr lang="bg-BG" sz="2000" dirty="0" smtClean="0">
                <a:latin typeface="Book Antiqua" pitchFamily="18" charset="0"/>
              </a:rPr>
              <a:t>Те имат право на достойно съществуване и пълноценно участие в живота на обществото, на добро здраве и продуктивен живот, на развитие на своите знания, умения и способности, на равно третиране и на защита на техните основни човешки права. </a:t>
            </a:r>
            <a:endParaRPr lang="en-US" altLang="bg-BG" sz="2000" dirty="0" smtClean="0">
              <a:latin typeface="Book Antiqua" pitchFamily="18" charset="0"/>
            </a:endParaRPr>
          </a:p>
          <a:p>
            <a:pPr algn="just"/>
            <a:r>
              <a:rPr lang="bg-BG" sz="2000" b="1" dirty="0">
                <a:latin typeface="Book Antiqua" pitchFamily="18" charset="0"/>
              </a:rPr>
              <a:t>Визията на Националната стратегия за активен живот на възрастните хора е свързана със създаването на условия и гарантиране на равни възможности за достоен и пълноценен живот. </a:t>
            </a:r>
            <a:r>
              <a:rPr lang="en-US" altLang="bg-BG" sz="2000" b="1" dirty="0" smtClean="0">
                <a:latin typeface="Book Antiqua" pitchFamily="18" charset="0"/>
              </a:rPr>
              <a:t> </a:t>
            </a:r>
            <a:endParaRPr lang="bg-BG" altLang="bg-BG" sz="2000" b="1" dirty="0" smtClean="0">
              <a:latin typeface="Book Antiqua" pitchFamily="18" charset="0"/>
            </a:endParaRPr>
          </a:p>
          <a:p>
            <a:pPr algn="just"/>
            <a:r>
              <a:rPr lang="bg-BG" sz="2000" dirty="0">
                <a:latin typeface="Book Antiqua" pitchFamily="18" charset="0"/>
              </a:rPr>
              <a:t>Политиката за подкрепа на активния живот на възрастните хора е част от държавната демографска политика и част от цялостната политика за устойчиво културно, икономическо и социално развитие на страната. </a:t>
            </a:r>
          </a:p>
          <a:p>
            <a:pPr algn="just"/>
            <a:endParaRPr lang="en-US" altLang="bg-BG" sz="20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Rectangle 2"/>
          <p:cNvSpPr>
            <a:spLocks noGrp="1" noChangeArrowheads="1"/>
          </p:cNvSpPr>
          <p:nvPr>
            <p:ph type="title"/>
          </p:nvPr>
        </p:nvSpPr>
        <p:spPr>
          <a:xfrm>
            <a:off x="323528" y="836712"/>
            <a:ext cx="8208912" cy="1152128"/>
          </a:xfrm>
        </p:spPr>
        <p:txBody>
          <a:bodyPr/>
          <a:lstStyle/>
          <a:p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Национална </a:t>
            </a: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стратегия за активен живот на възрастните хора в България (2019 – 2030 г.) </a:t>
            </a:r>
            <a:b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Ценности: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4819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611560" y="2132856"/>
            <a:ext cx="8075240" cy="3998069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bg-BG" altLang="bg-BG" sz="2400" dirty="0" smtClean="0">
                <a:latin typeface="Book Antiqua" pitchFamily="18" charset="0"/>
              </a:rPr>
              <a:t>Ценностите, на които се основава Стратегията са:</a:t>
            </a:r>
            <a:endParaRPr lang="en-US" altLang="bg-BG" sz="2400" dirty="0">
              <a:latin typeface="Book Antiqua" pitchFamily="18" charset="0"/>
            </a:endParaRPr>
          </a:p>
          <a:p>
            <a:r>
              <a:rPr lang="bg-BG" altLang="bg-BG" sz="2400" dirty="0" smtClean="0">
                <a:latin typeface="Book Antiqua" pitchFamily="18" charset="0"/>
              </a:rPr>
              <a:t>Независим живот;</a:t>
            </a:r>
            <a:endParaRPr lang="en-US" altLang="bg-BG" sz="2400" dirty="0">
              <a:latin typeface="Book Antiqua" pitchFamily="18" charset="0"/>
            </a:endParaRPr>
          </a:p>
          <a:p>
            <a:r>
              <a:rPr lang="bg-BG" altLang="bg-BG" sz="2400" dirty="0" smtClean="0">
                <a:latin typeface="Book Antiqua" pitchFamily="18" charset="0"/>
              </a:rPr>
              <a:t>Участие в обществото;</a:t>
            </a:r>
            <a:endParaRPr lang="en-US" altLang="bg-BG" sz="2400" dirty="0">
              <a:latin typeface="Book Antiqua" pitchFamily="18" charset="0"/>
            </a:endParaRPr>
          </a:p>
          <a:p>
            <a:r>
              <a:rPr lang="bg-BG" altLang="bg-BG" sz="2400" dirty="0" smtClean="0">
                <a:latin typeface="Book Antiqua" pitchFamily="18" charset="0"/>
              </a:rPr>
              <a:t>Достъп до грижи;</a:t>
            </a:r>
          </a:p>
          <a:p>
            <a:pPr algn="just"/>
            <a:r>
              <a:rPr lang="bg-BG" altLang="bg-BG" sz="2400" dirty="0" smtClean="0">
                <a:latin typeface="Book Antiqua" pitchFamily="18" charset="0"/>
              </a:rPr>
              <a:t>Достойнство – да се гарантира, че възрастните хора живеят в сигурна среда, да се защитят техните човешки права, включително спрямо възрастова дискриминация в обществото.</a:t>
            </a:r>
            <a:endParaRPr lang="en-US" altLang="bg-BG" sz="2400" dirty="0">
              <a:latin typeface="Book Antiqua" pitchFamily="18" charset="0"/>
            </a:endParaRPr>
          </a:p>
          <a:p>
            <a:endParaRPr lang="en-US" altLang="bg-BG" dirty="0">
              <a:latin typeface="Book Antiqua" pitchFamily="18" charset="0"/>
            </a:endParaRPr>
          </a:p>
          <a:p>
            <a:endParaRPr lang="en-US" altLang="bg-BG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Rectangle 2"/>
          <p:cNvSpPr>
            <a:spLocks noGrp="1" noChangeArrowheads="1"/>
          </p:cNvSpPr>
          <p:nvPr>
            <p:ph type="title"/>
          </p:nvPr>
        </p:nvSpPr>
        <p:spPr>
          <a:xfrm>
            <a:off x="611560" y="908720"/>
            <a:ext cx="7848872" cy="1008112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г.) </a:t>
            </a: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Цели: </a:t>
            </a: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584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467544" y="1484783"/>
            <a:ext cx="8157344" cy="4823941"/>
          </a:xfrm>
        </p:spPr>
        <p:txBody>
          <a:bodyPr/>
          <a:lstStyle/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endParaRPr lang="bg-BG" altLang="bg-BG" sz="2000" b="1" dirty="0" smtClean="0">
              <a:latin typeface="Book Antiqua" pitchFamily="18" charset="0"/>
            </a:endParaRPr>
          </a:p>
          <a:p>
            <a:pPr marL="609600" indent="-609600" algn="ctr">
              <a:lnSpc>
                <a:spcPct val="90000"/>
              </a:lnSpc>
              <a:buFont typeface="Wingdings" pitchFamily="2" charset="2"/>
              <a:buNone/>
            </a:pPr>
            <a:endParaRPr lang="en-GB" altLang="bg-BG" sz="2000" b="1" dirty="0">
              <a:latin typeface="Book Antiqua" pitchFamily="18" charset="0"/>
            </a:endParaRPr>
          </a:p>
          <a:p>
            <a:pPr algn="just"/>
            <a:r>
              <a:rPr lang="bg-BG" sz="2000" dirty="0" smtClean="0">
                <a:latin typeface="Book Antiqua" pitchFamily="18" charset="0"/>
              </a:rPr>
              <a:t>Стратегическата </a:t>
            </a:r>
            <a:r>
              <a:rPr lang="bg-BG" sz="2000" dirty="0">
                <a:latin typeface="Book Antiqua" pitchFamily="18" charset="0"/>
              </a:rPr>
              <a:t>цел е създаване на условия за активен и достоен живот на възрастните хора чрез осигуряване на равни възможности за пълноценното им участие в икономическия и социален живот на обществото. </a:t>
            </a:r>
          </a:p>
          <a:p>
            <a:r>
              <a:rPr lang="bg-BG" sz="2000" b="1" dirty="0" err="1">
                <a:latin typeface="Book Antiqua" pitchFamily="18" charset="0"/>
              </a:rPr>
              <a:t>Стрaтегическата</a:t>
            </a:r>
            <a:r>
              <a:rPr lang="bg-BG" sz="2000" b="1" dirty="0">
                <a:latin typeface="Book Antiqua" pitchFamily="18" charset="0"/>
              </a:rPr>
              <a:t> цел е разгърната в четири приоритета</a:t>
            </a:r>
            <a:r>
              <a:rPr lang="bg-BG" sz="2000" dirty="0">
                <a:latin typeface="Book Antiqua" pitchFamily="18" charset="0"/>
              </a:rPr>
              <a:t>, които са разработени в съответствие с основните заключения на анализи и становища в рамките на проведени регионални кръгли маси в областта на застаряването. Едновременно с това те вземат предвид оперативните цели от Националната концепция за насърчаване на активния живот на възрастните хора (2012-2030 г.), като ги развиват и </a:t>
            </a:r>
            <a:r>
              <a:rPr lang="bg-BG" sz="2000" dirty="0" err="1">
                <a:latin typeface="Book Antiqua" pitchFamily="18" charset="0"/>
              </a:rPr>
              <a:t>надграждат</a:t>
            </a:r>
            <a:r>
              <a:rPr lang="bg-BG" sz="2000" dirty="0">
                <a:latin typeface="Book Antiqua" pitchFamily="18" charset="0"/>
              </a:rPr>
              <a:t>. </a:t>
            </a:r>
            <a:endParaRPr lang="en-US" altLang="bg-BG" sz="2000" dirty="0">
              <a:latin typeface="Book Antiqua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bg-BG" sz="25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endParaRPr lang="en-US" altLang="bg-BG" sz="25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None/>
            </a:pPr>
            <a:r>
              <a:rPr lang="en-US" altLang="bg-BG" sz="2500" b="1" dirty="0" smtClean="0">
                <a:latin typeface="Book Antiqua" pitchFamily="18" charset="0"/>
              </a:rPr>
              <a:t>    </a:t>
            </a:r>
            <a:endParaRPr lang="en-US" altLang="bg-BG" sz="2500" b="1" dirty="0">
              <a:latin typeface="Book Antiqua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bg-BG" sz="2500" dirty="0">
              <a:latin typeface="Book Antiqua" pitchFamily="18" charset="0"/>
            </a:endParaRPr>
          </a:p>
          <a:p>
            <a:pPr marL="0" indent="0">
              <a:lnSpc>
                <a:spcPct val="90000"/>
              </a:lnSpc>
              <a:buNone/>
            </a:pPr>
            <a:endParaRPr lang="en-US" altLang="bg-BG" sz="2500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  <a:buFont typeface="Wingdings" pitchFamily="2" charset="2"/>
              <a:buAutoNum type="arabicPeriod" startAt="2"/>
            </a:pPr>
            <a:endParaRPr lang="en-US" altLang="bg-BG" sz="2500" b="1" dirty="0">
              <a:latin typeface="Book Antiqua" pitchFamily="18" charset="0"/>
            </a:endParaRPr>
          </a:p>
          <a:p>
            <a:pPr marL="609600" indent="-609600">
              <a:lnSpc>
                <a:spcPct val="90000"/>
              </a:lnSpc>
            </a:pPr>
            <a:endParaRPr lang="en-US" altLang="bg-BG" b="1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6866" name="Rectangle 2"/>
          <p:cNvSpPr>
            <a:spLocks noGrp="1" noChangeArrowheads="1"/>
          </p:cNvSpPr>
          <p:nvPr>
            <p:ph type="title"/>
          </p:nvPr>
        </p:nvSpPr>
        <p:spPr>
          <a:xfrm>
            <a:off x="395536" y="548680"/>
            <a:ext cx="8291264" cy="1296144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г.) </a:t>
            </a:r>
            <a:b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 smtClean="0">
                <a:solidFill>
                  <a:srgbClr val="FFFF00"/>
                </a:solidFill>
                <a:latin typeface="Book Antiqua" pitchFamily="18" charset="0"/>
              </a:rPr>
              <a:t>Приоритети:</a:t>
            </a:r>
            <a:endParaRPr lang="en-US" altLang="bg-BG" sz="2400" dirty="0">
              <a:solidFill>
                <a:srgbClr val="FFFF00"/>
              </a:solidFill>
              <a:latin typeface="Book Antiqua" pitchFamily="18" charset="0"/>
            </a:endParaRPr>
          </a:p>
        </p:txBody>
      </p:sp>
      <p:sp>
        <p:nvSpPr>
          <p:cNvPr id="36867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39552" y="2204864"/>
            <a:ext cx="8229798" cy="3899074"/>
          </a:xfrm>
        </p:spPr>
        <p:txBody>
          <a:bodyPr/>
          <a:lstStyle/>
          <a:p>
            <a:pPr marL="0" indent="0">
              <a:buNone/>
            </a:pPr>
            <a:r>
              <a:rPr lang="bg-BG" sz="2000" b="1" dirty="0" smtClean="0">
                <a:latin typeface="Book Antiqua" pitchFamily="18" charset="0"/>
              </a:rPr>
              <a:t>Определени </a:t>
            </a:r>
            <a:r>
              <a:rPr lang="bg-BG" sz="2000" b="1" dirty="0">
                <a:latin typeface="Book Antiqua" pitchFamily="18" charset="0"/>
              </a:rPr>
              <a:t>са следните приоритети на Стратегията</a:t>
            </a:r>
            <a:r>
              <a:rPr lang="bg-BG" sz="2000" b="1" dirty="0" smtClean="0">
                <a:latin typeface="Book Antiqua" pitchFamily="18" charset="0"/>
              </a:rPr>
              <a:t>:</a:t>
            </a:r>
          </a:p>
          <a:p>
            <a:pPr marL="0" indent="0">
              <a:buNone/>
            </a:pPr>
            <a:endParaRPr lang="bg-BG" sz="1000" b="1" dirty="0">
              <a:latin typeface="Book Antiqua" pitchFamily="18" charset="0"/>
            </a:endParaRPr>
          </a:p>
          <a:p>
            <a:pPr algn="just"/>
            <a:r>
              <a:rPr lang="bg-BG" sz="2000" b="1" dirty="0">
                <a:latin typeface="Book Antiqua" pitchFamily="18" charset="0"/>
              </a:rPr>
              <a:t>Приоритет 1: Насърчаване на активния живот на възрастните хора в сферата на заетостта;</a:t>
            </a:r>
          </a:p>
          <a:p>
            <a:pPr algn="just"/>
            <a:r>
              <a:rPr lang="bg-BG" sz="2000" b="1" dirty="0">
                <a:latin typeface="Book Antiqua" pitchFamily="18" charset="0"/>
              </a:rPr>
              <a:t>Приоритет </a:t>
            </a:r>
            <a:r>
              <a:rPr lang="bg-BG" sz="2000" b="1" dirty="0" smtClean="0">
                <a:latin typeface="Book Antiqua" pitchFamily="18" charset="0"/>
              </a:rPr>
              <a:t>2: </a:t>
            </a:r>
            <a:r>
              <a:rPr lang="bg-BG" sz="2000" b="1" dirty="0">
                <a:latin typeface="Book Antiqua" pitchFamily="18" charset="0"/>
              </a:rPr>
              <a:t>Насърчаване на активния живот на възрастните хора в сферата на </a:t>
            </a:r>
            <a:r>
              <a:rPr lang="bg-BG" sz="2000" b="1" dirty="0" smtClean="0">
                <a:latin typeface="Book Antiqua" pitchFamily="18" charset="0"/>
              </a:rPr>
              <a:t>участието в обществото;</a:t>
            </a:r>
            <a:endParaRPr lang="bg-BG" sz="2000" b="1" dirty="0">
              <a:latin typeface="Book Antiqua" pitchFamily="18" charset="0"/>
            </a:endParaRPr>
          </a:p>
          <a:p>
            <a:pPr algn="just"/>
            <a:r>
              <a:rPr lang="bg-BG" sz="2000" b="1" dirty="0">
                <a:latin typeface="Book Antiqua" pitchFamily="18" charset="0"/>
              </a:rPr>
              <a:t>Приоритет </a:t>
            </a:r>
            <a:r>
              <a:rPr lang="bg-BG" sz="2000" b="1" dirty="0" smtClean="0">
                <a:latin typeface="Book Antiqua" pitchFamily="18" charset="0"/>
              </a:rPr>
              <a:t>3: </a:t>
            </a:r>
            <a:r>
              <a:rPr lang="bg-BG" sz="2000" b="1" dirty="0">
                <a:latin typeface="Book Antiqua" pitchFamily="18" charset="0"/>
              </a:rPr>
              <a:t>Насърчаване на активния живот на възрастните хора в сферата на </a:t>
            </a:r>
            <a:r>
              <a:rPr lang="bg-BG" sz="2000" b="1" dirty="0" smtClean="0">
                <a:latin typeface="Book Antiqua" pitchFamily="18" charset="0"/>
              </a:rPr>
              <a:t>самостоятелния живот;</a:t>
            </a:r>
            <a:endParaRPr lang="bg-BG" sz="2000" b="1" dirty="0">
              <a:latin typeface="Book Antiqua" pitchFamily="18" charset="0"/>
            </a:endParaRPr>
          </a:p>
          <a:p>
            <a:pPr algn="just"/>
            <a:r>
              <a:rPr lang="bg-BG" sz="2000" b="1" dirty="0">
                <a:latin typeface="Book Antiqua" pitchFamily="18" charset="0"/>
              </a:rPr>
              <a:t>Приоритет </a:t>
            </a:r>
            <a:r>
              <a:rPr lang="bg-BG" sz="2000" b="1" dirty="0" smtClean="0">
                <a:latin typeface="Book Antiqua" pitchFamily="18" charset="0"/>
              </a:rPr>
              <a:t>4: Създаване на капацитет и благоприятна среда за активен </a:t>
            </a:r>
            <a:r>
              <a:rPr lang="bg-BG" sz="2000" b="1" dirty="0">
                <a:latin typeface="Book Antiqua" pitchFamily="18" charset="0"/>
              </a:rPr>
              <a:t>живот на възрастните хора </a:t>
            </a:r>
            <a:r>
              <a:rPr lang="bg-BG" sz="2000" b="1" dirty="0" smtClean="0">
                <a:latin typeface="Book Antiqua" pitchFamily="18" charset="0"/>
              </a:rPr>
              <a:t>на национално и на регионално ниво. </a:t>
            </a:r>
            <a:endParaRPr lang="bg-BG" sz="2000" b="1" dirty="0">
              <a:latin typeface="Book Antiqua" pitchFamily="18" charset="0"/>
            </a:endParaRPr>
          </a:p>
          <a:p>
            <a:pPr marL="0" indent="0">
              <a:buNone/>
            </a:pPr>
            <a:endParaRPr lang="en-US" altLang="bg-BG" sz="2500" b="1" dirty="0">
              <a:latin typeface="Book Antiqua" pitchFamily="18" charset="0"/>
            </a:endParaRPr>
          </a:p>
          <a:p>
            <a:endParaRPr lang="en-US" altLang="bg-BG" sz="2500" b="1" dirty="0">
              <a:latin typeface="Book Antiqua" pitchFamily="18" charset="0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5576" y="620688"/>
            <a:ext cx="7931224" cy="1080120"/>
          </a:xfrm>
        </p:spPr>
        <p:txBody>
          <a:bodyPr/>
          <a:lstStyle/>
          <a:p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Национална стратегия за активен живот на възрастните хора в България (2019 – 2030 г.) </a:t>
            </a:r>
            <a:r>
              <a:rPr lang="bg-BG" altLang="bg-BG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  <a:t/>
            </a:r>
            <a:br>
              <a:rPr lang="bg-BG" altLang="bg-BG" sz="800" dirty="0">
                <a:solidFill>
                  <a:srgbClr val="FFFF00"/>
                </a:solidFill>
                <a:latin typeface="Book Antiqua" pitchFamily="18" charset="0"/>
              </a:rPr>
            </a:br>
            <a:r>
              <a:rPr lang="bg-BG" altLang="bg-BG" sz="2400" dirty="0">
                <a:solidFill>
                  <a:srgbClr val="FFFF00"/>
                </a:solidFill>
                <a:latin typeface="Book Antiqua" pitchFamily="18" charset="0"/>
              </a:rPr>
              <a:t>Приоритети:</a:t>
            </a:r>
            <a:endParaRPr lang="bg-BG" sz="24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39552" y="1988840"/>
            <a:ext cx="8147248" cy="4320480"/>
          </a:xfrm>
        </p:spPr>
        <p:txBody>
          <a:bodyPr/>
          <a:lstStyle/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Към всеки от четирите приоритета на Националната стратегия за активен живот на възрастните хора са набелязани конкретни мерки, чието изпълнение ще се проследява чрез двугодишни планове и двугодишни отчети за изпълнение на Стратегията. </a:t>
            </a:r>
            <a:endParaRPr lang="bg-BG" sz="2000" dirty="0" smtClean="0">
              <a:effectLst/>
              <a:latin typeface="Book Antiqua" panose="02040602050305030304" pitchFamily="18" charset="0"/>
            </a:endParaRPr>
          </a:p>
          <a:p>
            <a:pPr algn="just"/>
            <a:r>
              <a:rPr lang="bg-BG" sz="2000" dirty="0">
                <a:effectLst/>
                <a:latin typeface="Book Antiqua" panose="02040602050305030304" pitchFamily="18" charset="0"/>
              </a:rPr>
              <a:t>Предвид факта, че заложените приоритети кореспондират с четирите области на Индекса на активния живот на възрастните хора, то постигнатите резултати ще могат да се проследяват и отчитат чрез 22-та индикатора на Индекса. Целевите стойности по отношение на активния живот на възрастните хора ще бъдат средните за </a:t>
            </a:r>
            <a:r>
              <a:rPr lang="bg-BG" sz="2000" dirty="0" smtClean="0">
                <a:effectLst/>
                <a:latin typeface="Book Antiqua" panose="02040602050305030304" pitchFamily="18" charset="0"/>
              </a:rPr>
              <a:t>Европейския съюз </a:t>
            </a:r>
            <a:r>
              <a:rPr lang="bg-BG" sz="2000" dirty="0">
                <a:effectLst/>
                <a:latin typeface="Book Antiqua" panose="02040602050305030304" pitchFamily="18" charset="0"/>
              </a:rPr>
              <a:t>стойности по отделните показатели на Индекса. </a:t>
            </a:r>
          </a:p>
          <a:p>
            <a:pPr algn="just"/>
            <a:endParaRPr lang="bg-BG" sz="2000" dirty="0">
              <a:effectLst/>
              <a:latin typeface="Book Antiqua" panose="02040602050305030304" pitchFamily="18" charset="0"/>
            </a:endParaRPr>
          </a:p>
          <a:p>
            <a:endParaRPr lang="bg-BG" dirty="0"/>
          </a:p>
        </p:txBody>
      </p:sp>
    </p:spTree>
    <p:extLst>
      <p:ext uri="{BB962C8B-B14F-4D97-AF65-F5344CB8AC3E}">
        <p14:creationId xmlns:p14="http://schemas.microsoft.com/office/powerpoint/2010/main" val="742086616"/>
      </p:ext>
    </p:extLst>
  </p:cSld>
  <p:clrMapOvr>
    <a:masterClrMapping/>
  </p:clrMapOvr>
</p:sld>
</file>

<file path=ppt/theme/theme1.xml><?xml version="1.0" encoding="utf-8"?>
<a:theme xmlns:a="http://schemas.openxmlformats.org/drawingml/2006/main" name="WritingDesign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WritingDesignTemplate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Globe">
  <a:themeElements>
    <a:clrScheme name="Globe 3">
      <a:dk1>
        <a:srgbClr val="003B76"/>
      </a:dk1>
      <a:lt1>
        <a:srgbClr val="FFFFFF"/>
      </a:lt1>
      <a:dk2>
        <a:srgbClr val="0066CC"/>
      </a:dk2>
      <a:lt2>
        <a:srgbClr val="CCECFF"/>
      </a:lt2>
      <a:accent1>
        <a:srgbClr val="33CCCC"/>
      </a:accent1>
      <a:accent2>
        <a:srgbClr val="66CCFF"/>
      </a:accent2>
      <a:accent3>
        <a:srgbClr val="AAB8E2"/>
      </a:accent3>
      <a:accent4>
        <a:srgbClr val="DADADA"/>
      </a:accent4>
      <a:accent5>
        <a:srgbClr val="ADE2E2"/>
      </a:accent5>
      <a:accent6>
        <a:srgbClr val="5CB9E7"/>
      </a:accent6>
      <a:hlink>
        <a:srgbClr val="FFFFCC"/>
      </a:hlink>
      <a:folHlink>
        <a:srgbClr val="FFCC66"/>
      </a:folHlink>
    </a:clrScheme>
    <a:fontScheme name="Globe">
      <a:majorFont>
        <a:latin typeface="Arial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ctr" defTabSz="914400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bg-BG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Globe 1">
        <a:dk1>
          <a:srgbClr val="622100"/>
        </a:dk1>
        <a:lt1>
          <a:srgbClr val="FFFFFF"/>
        </a:lt1>
        <a:dk2>
          <a:srgbClr val="800000"/>
        </a:dk2>
        <a:lt2>
          <a:srgbClr val="FFFFCC"/>
        </a:lt2>
        <a:accent1>
          <a:srgbClr val="E42B00"/>
        </a:accent1>
        <a:accent2>
          <a:srgbClr val="996600"/>
        </a:accent2>
        <a:accent3>
          <a:srgbClr val="C0AAAA"/>
        </a:accent3>
        <a:accent4>
          <a:srgbClr val="DADADA"/>
        </a:accent4>
        <a:accent5>
          <a:srgbClr val="EFACAA"/>
        </a:accent5>
        <a:accent6>
          <a:srgbClr val="8A5C00"/>
        </a:accent6>
        <a:hlink>
          <a:srgbClr val="FADF6C"/>
        </a:hlink>
        <a:folHlink>
          <a:srgbClr val="FF99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2">
        <a:dk1>
          <a:srgbClr val="5F4545"/>
        </a:dk1>
        <a:lt1>
          <a:srgbClr val="FFFFFF"/>
        </a:lt1>
        <a:dk2>
          <a:srgbClr val="8F6969"/>
        </a:dk2>
        <a:lt2>
          <a:srgbClr val="FFFFCC"/>
        </a:lt2>
        <a:accent1>
          <a:srgbClr val="CC6600"/>
        </a:accent1>
        <a:accent2>
          <a:srgbClr val="924C0C"/>
        </a:accent2>
        <a:accent3>
          <a:srgbClr val="C6B9B9"/>
        </a:accent3>
        <a:accent4>
          <a:srgbClr val="DADADA"/>
        </a:accent4>
        <a:accent5>
          <a:srgbClr val="E2B8AA"/>
        </a:accent5>
        <a:accent6>
          <a:srgbClr val="84440A"/>
        </a:accent6>
        <a:hlink>
          <a:srgbClr val="CFD375"/>
        </a:hlink>
        <a:folHlink>
          <a:srgbClr val="98BB9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3">
        <a:dk1>
          <a:srgbClr val="003B76"/>
        </a:dk1>
        <a:lt1>
          <a:srgbClr val="FFFFFF"/>
        </a:lt1>
        <a:dk2>
          <a:srgbClr val="0066CC"/>
        </a:dk2>
        <a:lt2>
          <a:srgbClr val="CCECFF"/>
        </a:lt2>
        <a:accent1>
          <a:srgbClr val="33CCCC"/>
        </a:accent1>
        <a:accent2>
          <a:srgbClr val="66CCFF"/>
        </a:accent2>
        <a:accent3>
          <a:srgbClr val="AAB8E2"/>
        </a:accent3>
        <a:accent4>
          <a:srgbClr val="DADADA"/>
        </a:accent4>
        <a:accent5>
          <a:srgbClr val="ADE2E2"/>
        </a:accent5>
        <a:accent6>
          <a:srgbClr val="5CB9E7"/>
        </a:accent6>
        <a:hlink>
          <a:srgbClr val="FFFFCC"/>
        </a:hlink>
        <a:folHlink>
          <a:srgbClr val="FFCC6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4">
        <a:dk1>
          <a:srgbClr val="005856"/>
        </a:dk1>
        <a:lt1>
          <a:srgbClr val="FFFFFF"/>
        </a:lt1>
        <a:dk2>
          <a:srgbClr val="008080"/>
        </a:dk2>
        <a:lt2>
          <a:srgbClr val="FFFFCC"/>
        </a:lt2>
        <a:accent1>
          <a:srgbClr val="0099CC"/>
        </a:accent1>
        <a:accent2>
          <a:srgbClr val="00CCFF"/>
        </a:accent2>
        <a:accent3>
          <a:srgbClr val="AAC0C0"/>
        </a:accent3>
        <a:accent4>
          <a:srgbClr val="DADADA"/>
        </a:accent4>
        <a:accent5>
          <a:srgbClr val="AACAE2"/>
        </a:accent5>
        <a:accent6>
          <a:srgbClr val="00B9E7"/>
        </a:accent6>
        <a:hlink>
          <a:srgbClr val="1ACE9F"/>
        </a:hlink>
        <a:folHlink>
          <a:srgbClr val="948CCE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5">
        <a:dk1>
          <a:srgbClr val="3C5436"/>
        </a:dk1>
        <a:lt1>
          <a:srgbClr val="FFFFFF"/>
        </a:lt1>
        <a:dk2>
          <a:srgbClr val="5F8656"/>
        </a:dk2>
        <a:lt2>
          <a:srgbClr val="D6D8C0"/>
        </a:lt2>
        <a:accent1>
          <a:srgbClr val="61733D"/>
        </a:accent1>
        <a:accent2>
          <a:srgbClr val="324A39"/>
        </a:accent2>
        <a:accent3>
          <a:srgbClr val="B6C3B4"/>
        </a:accent3>
        <a:accent4>
          <a:srgbClr val="DADADA"/>
        </a:accent4>
        <a:accent5>
          <a:srgbClr val="B7BCAF"/>
        </a:accent5>
        <a:accent6>
          <a:srgbClr val="2C4233"/>
        </a:accent6>
        <a:hlink>
          <a:srgbClr val="73D588"/>
        </a:hlink>
        <a:folHlink>
          <a:srgbClr val="6F99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6">
        <a:dk1>
          <a:srgbClr val="5B7B65"/>
        </a:dk1>
        <a:lt1>
          <a:srgbClr val="FFFFFF"/>
        </a:lt1>
        <a:dk2>
          <a:srgbClr val="9ABE9D"/>
        </a:dk2>
        <a:lt2>
          <a:srgbClr val="336600"/>
        </a:lt2>
        <a:accent1>
          <a:srgbClr val="00CC66"/>
        </a:accent1>
        <a:accent2>
          <a:srgbClr val="4E7050"/>
        </a:accent2>
        <a:accent3>
          <a:srgbClr val="CADBCC"/>
        </a:accent3>
        <a:accent4>
          <a:srgbClr val="DADADA"/>
        </a:accent4>
        <a:accent5>
          <a:srgbClr val="AAE2B8"/>
        </a:accent5>
        <a:accent6>
          <a:srgbClr val="466548"/>
        </a:accent6>
        <a:hlink>
          <a:srgbClr val="FFFFCC"/>
        </a:hlink>
        <a:folHlink>
          <a:srgbClr val="9CE8A3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7">
        <a:dk1>
          <a:srgbClr val="4C4E44"/>
        </a:dk1>
        <a:lt1>
          <a:srgbClr val="FFFFFF"/>
        </a:lt1>
        <a:dk2>
          <a:srgbClr val="686B5D"/>
        </a:dk2>
        <a:lt2>
          <a:srgbClr val="D6D5C6"/>
        </a:lt2>
        <a:accent1>
          <a:srgbClr val="898D79"/>
        </a:accent1>
        <a:accent2>
          <a:srgbClr val="4D4F45"/>
        </a:accent2>
        <a:accent3>
          <a:srgbClr val="B9BAB6"/>
        </a:accent3>
        <a:accent4>
          <a:srgbClr val="DADADA"/>
        </a:accent4>
        <a:accent5>
          <a:srgbClr val="C4C5BE"/>
        </a:accent5>
        <a:accent6>
          <a:srgbClr val="45473E"/>
        </a:accent6>
        <a:hlink>
          <a:srgbClr val="58BE67"/>
        </a:hlink>
        <a:folHlink>
          <a:srgbClr val="C0C64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Globe 8">
        <a:dk1>
          <a:srgbClr val="000000"/>
        </a:dk1>
        <a:lt1>
          <a:srgbClr val="FFFFDD"/>
        </a:lt1>
        <a:dk2>
          <a:srgbClr val="000000"/>
        </a:dk2>
        <a:lt2>
          <a:srgbClr val="98977A"/>
        </a:lt2>
        <a:accent1>
          <a:srgbClr val="BDCDA7"/>
        </a:accent1>
        <a:accent2>
          <a:srgbClr val="A0D060"/>
        </a:accent2>
        <a:accent3>
          <a:srgbClr val="FFFFEB"/>
        </a:accent3>
        <a:accent4>
          <a:srgbClr val="000000"/>
        </a:accent4>
        <a:accent5>
          <a:srgbClr val="DBE3D0"/>
        </a:accent5>
        <a:accent6>
          <a:srgbClr val="91BC56"/>
        </a:accent6>
        <a:hlink>
          <a:srgbClr val="FADD4E"/>
        </a:hlink>
        <a:folHlink>
          <a:srgbClr val="CC99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842</TotalTime>
  <Words>975</Words>
  <Application>Microsoft Office PowerPoint</Application>
  <PresentationFormat>On-screen Show (4:3)</PresentationFormat>
  <Paragraphs>57</Paragraphs>
  <Slides>12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12</vt:i4>
      </vt:variant>
    </vt:vector>
  </HeadingPairs>
  <TitlesOfParts>
    <vt:vector size="14" baseType="lpstr">
      <vt:lpstr>WritingDesignTemplate</vt:lpstr>
      <vt:lpstr>Globe</vt:lpstr>
      <vt:lpstr>Заседание на Регионалния съвет за развитие на Северен централен район, гр. Русе, 23.04.2019 г. </vt:lpstr>
      <vt:lpstr>Демографски процеси и тенденции, касаещи възрастните хора в България </vt:lpstr>
      <vt:lpstr>Демографски процеси и тенденции, касаещи възрастните хора в България </vt:lpstr>
      <vt:lpstr>     Относителен дял на населението на 65 и повече навършени години към 31.12.2018 г. по области: </vt:lpstr>
      <vt:lpstr>Национална стратегия за активен живот на възрастните хора в България (2019 – 2030 г.)   Визия:</vt:lpstr>
      <vt:lpstr>Национална стратегия за активен живот на възрастните хора в България (2019 – 2030 г.)   Ценности:</vt:lpstr>
      <vt:lpstr>Национална стратегия за активен живот на възрастните хора в България (2019 – 2030 г.)   Цели:   </vt:lpstr>
      <vt:lpstr>Национална стратегия за активен живот на възрастните хора в България (2019 – 2030 г.)   Приоритети:</vt:lpstr>
      <vt:lpstr>Национална стратегия за активен живот на възрастните хора в България (2019 – 2030 г.)   Приоритети:</vt:lpstr>
      <vt:lpstr>Национална стратегия за активен живот на възрастните хора в България (2019 – 2030 г.)   Изпълнение и координация:</vt:lpstr>
      <vt:lpstr>Национална стратегия за активен живот на възрастните хора в България (2019 – 2030 г.)   Наблюдение и оценка:</vt:lpstr>
      <vt:lpstr>PowerPoint Presentation</vt:lpstr>
    </vt:vector>
  </TitlesOfParts>
  <Company>- ETH0 -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p62</dc:creator>
  <cp:lastModifiedBy>Zlatina Naydenova</cp:lastModifiedBy>
  <cp:revision>70</cp:revision>
  <dcterms:created xsi:type="dcterms:W3CDTF">2006-03-07T09:52:53Z</dcterms:created>
  <dcterms:modified xsi:type="dcterms:W3CDTF">2019-04-17T12:25:14Z</dcterms:modified>
</cp:coreProperties>
</file>